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sldIdLst>
    <p:sldId id="300" r:id="rId6"/>
    <p:sldId id="301" r:id="rId7"/>
    <p:sldId id="304" r:id="rId8"/>
    <p:sldId id="305" r:id="rId9"/>
    <p:sldId id="306" r:id="rId10"/>
    <p:sldId id="308" r:id="rId11"/>
    <p:sldId id="312" r:id="rId12"/>
    <p:sldId id="311" r:id="rId13"/>
    <p:sldId id="313" r:id="rId14"/>
    <p:sldId id="314" r:id="rId15"/>
    <p:sldId id="309" r:id="rId16"/>
    <p:sldId id="316" r:id="rId17"/>
    <p:sldId id="317" r:id="rId18"/>
    <p:sldId id="315" r:id="rId19"/>
    <p:sldId id="318" r:id="rId20"/>
    <p:sldId id="319" r:id="rId21"/>
    <p:sldId id="320" r:id="rId22"/>
    <p:sldId id="321" r:id="rId23"/>
    <p:sldId id="322" r:id="rId24"/>
    <p:sldId id="323" r:id="rId25"/>
    <p:sldId id="30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eline" id="{D6ECE79C-B90E-4ECB-BA7E-D6C109F7B5A9}">
          <p14:sldIdLst>
            <p14:sldId id="300"/>
            <p14:sldId id="301"/>
            <p14:sldId id="304"/>
            <p14:sldId id="305"/>
            <p14:sldId id="306"/>
            <p14:sldId id="308"/>
            <p14:sldId id="312"/>
            <p14:sldId id="311"/>
            <p14:sldId id="313"/>
            <p14:sldId id="314"/>
            <p14:sldId id="309"/>
            <p14:sldId id="316"/>
            <p14:sldId id="317"/>
            <p14:sldId id="315"/>
            <p14:sldId id="318"/>
            <p14:sldId id="319"/>
            <p14:sldId id="320"/>
            <p14:sldId id="321"/>
            <p14:sldId id="322"/>
            <p14:sldId id="323"/>
            <p14:sldId id="302"/>
          </p14:sldIdLst>
        </p14:section>
        <p14:section name="Template" id="{52AAE88A-2F3F-4599-9095-58EA3358102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13" autoAdjust="0"/>
    <p:restoredTop sz="94660"/>
  </p:normalViewPr>
  <p:slideViewPr>
    <p:cSldViewPr snapToGrid="0">
      <p:cViewPr varScale="1">
        <p:scale>
          <a:sx n="120" d="100"/>
          <a:sy n="120" d="100"/>
        </p:scale>
        <p:origin x="108" y="354"/>
      </p:cViewPr>
      <p:guideLst/>
    </p:cSldViewPr>
  </p:slideViewPr>
  <p:notesTextViewPr>
    <p:cViewPr>
      <p:scale>
        <a:sx n="3" d="2"/>
        <a:sy n="3" d="2"/>
      </p:scale>
      <p:origin x="0" y="0"/>
    </p:cViewPr>
  </p:notesTextViewPr>
  <p:notesViewPr>
    <p:cSldViewPr snapToGrid="0">
      <p:cViewPr varScale="1">
        <p:scale>
          <a:sx n="43" d="100"/>
          <a:sy n="43" d="100"/>
        </p:scale>
        <p:origin x="277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0E1DC-C607-4A34-9288-6E0FCF740168}" type="datetimeFigureOut">
              <a:rPr lang="en-GB" smtClean="0"/>
              <a:t>19/03/2021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CF1204-CABE-46CB-8A7F-F1716316A30B}" type="slidenum">
              <a:rPr lang="en-GB" smtClean="0"/>
              <a:t>‹#›</a:t>
            </a:fld>
            <a:endParaRPr lang="en-GB"/>
          </a:p>
        </p:txBody>
      </p:sp>
    </p:spTree>
    <p:extLst>
      <p:ext uri="{BB962C8B-B14F-4D97-AF65-F5344CB8AC3E}">
        <p14:creationId xmlns:p14="http://schemas.microsoft.com/office/powerpoint/2010/main" val="955185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F RG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E1C-4A46-4B58-9BD9-1F0FC95E2EA8}"/>
              </a:ext>
            </a:extLst>
          </p:cNvPr>
          <p:cNvSpPr>
            <a:spLocks noGrp="1"/>
          </p:cNvSpPr>
          <p:nvPr>
            <p:ph type="ctrTitle" hasCustomPrompt="1"/>
          </p:nvPr>
        </p:nvSpPr>
        <p:spPr>
          <a:xfrm>
            <a:off x="658800" y="1364400"/>
            <a:ext cx="7295378" cy="1724400"/>
          </a:xfrm>
        </p:spPr>
        <p:txBody>
          <a:bodyPr anchor="ctr" anchorCtr="0">
            <a:normAutofit/>
          </a:bodyPr>
          <a:lstStyle>
            <a:lvl1pPr algn="l">
              <a:defRPr sz="3600" b="1">
                <a:latin typeface="Arial" panose="020B0604020202020204" pitchFamily="34" charset="0"/>
                <a:cs typeface="Arial" panose="020B0604020202020204" pitchFamily="34" charset="0"/>
              </a:defRPr>
            </a:lvl1pPr>
          </a:lstStyle>
          <a:p>
            <a:r>
              <a:rPr lang="en-US" dirty="0"/>
              <a:t>Fleming Fund Regional Grants</a:t>
            </a:r>
            <a:br>
              <a:rPr lang="en-US" dirty="0"/>
            </a:br>
            <a:r>
              <a:rPr lang="en-US" dirty="0"/>
              <a:t>Title slide – 2 lines max</a:t>
            </a:r>
            <a:endParaRPr lang="en-GB" dirty="0"/>
          </a:p>
        </p:txBody>
      </p:sp>
      <p:sp>
        <p:nvSpPr>
          <p:cNvPr id="3" name="Subtitle 2">
            <a:extLst>
              <a:ext uri="{FF2B5EF4-FFF2-40B4-BE49-F238E27FC236}">
                <a16:creationId xmlns:a16="http://schemas.microsoft.com/office/drawing/2014/main" id="{F727B279-44E3-4EC2-AD61-6DC09BCDADFE}"/>
              </a:ext>
            </a:extLst>
          </p:cNvPr>
          <p:cNvSpPr>
            <a:spLocks noGrp="1"/>
          </p:cNvSpPr>
          <p:nvPr>
            <p:ph type="subTitle" idx="1" hasCustomPrompt="1"/>
          </p:nvPr>
        </p:nvSpPr>
        <p:spPr>
          <a:xfrm>
            <a:off x="658800" y="3416400"/>
            <a:ext cx="5742000" cy="536400"/>
          </a:xfrm>
        </p:spPr>
        <p:txBody>
          <a:bodyPr>
            <a:normAutofit/>
          </a:bodyPr>
          <a:lstStyle>
            <a:lvl1pPr marL="0" indent="0" algn="l">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Project title</a:t>
            </a:r>
            <a:endParaRPr lang="en-GB" dirty="0"/>
          </a:p>
        </p:txBody>
      </p:sp>
      <p:pic>
        <p:nvPicPr>
          <p:cNvPr id="7" name="Picture Placeholder 2">
            <a:extLst>
              <a:ext uri="{FF2B5EF4-FFF2-40B4-BE49-F238E27FC236}">
                <a16:creationId xmlns:a16="http://schemas.microsoft.com/office/drawing/2014/main" id="{B81FDD3F-ED01-41F6-94DB-CC914AF628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58654" y="4377634"/>
            <a:ext cx="2895923" cy="846000"/>
          </a:xfrm>
          <a:prstGeom prst="rect">
            <a:avLst/>
          </a:prstGeom>
        </p:spPr>
      </p:pic>
      <p:sp>
        <p:nvSpPr>
          <p:cNvPr id="8" name="Text Placeholder 19">
            <a:extLst>
              <a:ext uri="{FF2B5EF4-FFF2-40B4-BE49-F238E27FC236}">
                <a16:creationId xmlns:a16="http://schemas.microsoft.com/office/drawing/2014/main" id="{656B7E53-EECF-4203-A947-3E3150C98983}"/>
              </a:ext>
            </a:extLst>
          </p:cNvPr>
          <p:cNvSpPr>
            <a:spLocks noGrp="1"/>
          </p:cNvSpPr>
          <p:nvPr>
            <p:ph type="body" sz="quarter" idx="13" hasCustomPrompt="1"/>
          </p:nvPr>
        </p:nvSpPr>
        <p:spPr>
          <a:xfrm>
            <a:off x="658653" y="5456146"/>
            <a:ext cx="2003425" cy="198201"/>
          </a:xfrm>
          <a:prstGeom prst="rect">
            <a:avLst/>
          </a:prstGeom>
        </p:spPr>
        <p:txBody>
          <a:bodyPr>
            <a:noAutofit/>
          </a:bodyPr>
          <a:lstStyle>
            <a:lvl1pPr marL="0" indent="0">
              <a:buNone/>
              <a:defRPr sz="1100" b="1">
                <a:solidFill>
                  <a:schemeClr val="bg1">
                    <a:lumMod val="50000"/>
                  </a:schemeClr>
                </a:solidFill>
                <a:latin typeface="Arial" panose="020B0604020202020204" pitchFamily="34" charset="0"/>
                <a:cs typeface="Arial" panose="020B0604020202020204" pitchFamily="34" charset="0"/>
              </a:defRPr>
            </a:lvl1pPr>
          </a:lstStyle>
          <a:p>
            <a:r>
              <a:rPr lang="en-US" dirty="0"/>
              <a:t>Confidential</a:t>
            </a:r>
            <a:endParaRPr lang="en-GB" dirty="0"/>
          </a:p>
        </p:txBody>
      </p:sp>
      <p:sp>
        <p:nvSpPr>
          <p:cNvPr id="9" name="Text Placeholder 19">
            <a:extLst>
              <a:ext uri="{FF2B5EF4-FFF2-40B4-BE49-F238E27FC236}">
                <a16:creationId xmlns:a16="http://schemas.microsoft.com/office/drawing/2014/main" id="{270D67C3-B2DE-49F2-965D-1F9A5E188EFA}"/>
              </a:ext>
            </a:extLst>
          </p:cNvPr>
          <p:cNvSpPr>
            <a:spLocks noGrp="1"/>
          </p:cNvSpPr>
          <p:nvPr>
            <p:ph type="body" sz="quarter" idx="14" hasCustomPrompt="1"/>
          </p:nvPr>
        </p:nvSpPr>
        <p:spPr>
          <a:xfrm>
            <a:off x="658653" y="5787882"/>
            <a:ext cx="2003425" cy="198201"/>
          </a:xfrm>
          <a:prstGeom prst="rect">
            <a:avLst/>
          </a:prstGeom>
        </p:spPr>
        <p:txBody>
          <a:bodyPr>
            <a:noAutofit/>
          </a:bodyPr>
          <a:lstStyle>
            <a:lvl1pPr marL="0" indent="0">
              <a:buNone/>
              <a:defRPr sz="1100">
                <a:latin typeface="Arial" panose="020B0604020202020204" pitchFamily="34" charset="0"/>
                <a:cs typeface="Arial" panose="020B0604020202020204" pitchFamily="34" charset="0"/>
              </a:defRPr>
            </a:lvl1pPr>
          </a:lstStyle>
          <a:p>
            <a:r>
              <a:rPr lang="en-US" dirty="0"/>
              <a:t>Date (DD Month YYYY)</a:t>
            </a:r>
            <a:endParaRPr lang="en-GB" dirty="0"/>
          </a:p>
        </p:txBody>
      </p:sp>
      <p:sp>
        <p:nvSpPr>
          <p:cNvPr id="10" name="Text Placeholder 19">
            <a:extLst>
              <a:ext uri="{FF2B5EF4-FFF2-40B4-BE49-F238E27FC236}">
                <a16:creationId xmlns:a16="http://schemas.microsoft.com/office/drawing/2014/main" id="{2024856E-5B06-491E-B101-22DAEA370BA9}"/>
              </a:ext>
            </a:extLst>
          </p:cNvPr>
          <p:cNvSpPr>
            <a:spLocks noGrp="1"/>
          </p:cNvSpPr>
          <p:nvPr>
            <p:ph type="body" sz="quarter" idx="15" hasCustomPrompt="1"/>
          </p:nvPr>
        </p:nvSpPr>
        <p:spPr>
          <a:xfrm>
            <a:off x="658653" y="6119618"/>
            <a:ext cx="2003425" cy="198201"/>
          </a:xfrm>
          <a:prstGeom prst="rect">
            <a:avLst/>
          </a:prstGeom>
        </p:spPr>
        <p:txBody>
          <a:bodyPr>
            <a:noAutofit/>
          </a:bodyPr>
          <a:lstStyle>
            <a:lvl1pPr marL="0" indent="0">
              <a:buNone/>
              <a:defRPr sz="1100">
                <a:latin typeface="Arial" panose="020B0604020202020204" pitchFamily="34" charset="0"/>
                <a:cs typeface="Arial" panose="020B0604020202020204" pitchFamily="34" charset="0"/>
              </a:defRPr>
            </a:lvl1pPr>
          </a:lstStyle>
          <a:p>
            <a:r>
              <a:rPr lang="en-US" dirty="0"/>
              <a:t>Author</a:t>
            </a:r>
            <a:endParaRPr lang="en-GB" dirty="0"/>
          </a:p>
        </p:txBody>
      </p:sp>
    </p:spTree>
    <p:extLst>
      <p:ext uri="{BB962C8B-B14F-4D97-AF65-F5344CB8AC3E}">
        <p14:creationId xmlns:p14="http://schemas.microsoft.com/office/powerpoint/2010/main" val="283543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F RG 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E91CB9-223A-4758-B128-31EBD26D1119}"/>
              </a:ext>
            </a:extLst>
          </p:cNvPr>
          <p:cNvSpPr>
            <a:spLocks noGrp="1"/>
          </p:cNvSpPr>
          <p:nvPr>
            <p:ph type="title" hasCustomPrompt="1"/>
          </p:nvPr>
        </p:nvSpPr>
        <p:spPr>
          <a:xfrm>
            <a:off x="658800" y="2707200"/>
            <a:ext cx="10515600" cy="1325563"/>
          </a:xfrm>
        </p:spPr>
        <p:txBody>
          <a:bodyPr/>
          <a:lstStyle>
            <a:lvl1pPr>
              <a:defRPr b="1">
                <a:latin typeface="Arial" panose="020B0604020202020204" pitchFamily="34" charset="0"/>
                <a:cs typeface="Arial" panose="020B0604020202020204" pitchFamily="34" charset="0"/>
              </a:defRPr>
            </a:lvl1pPr>
          </a:lstStyle>
          <a:p>
            <a:r>
              <a:rPr lang="en-US" dirty="0"/>
              <a:t>Section break slide</a:t>
            </a:r>
            <a:endParaRPr lang="en-GB" dirty="0"/>
          </a:p>
        </p:txBody>
      </p:sp>
      <p:pic>
        <p:nvPicPr>
          <p:cNvPr id="6" name="Picture Placeholder 2">
            <a:extLst>
              <a:ext uri="{FF2B5EF4-FFF2-40B4-BE49-F238E27FC236}">
                <a16:creationId xmlns:a16="http://schemas.microsoft.com/office/drawing/2014/main" id="{76688EB1-484C-466D-A66C-7C4658C1177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58654" y="249930"/>
            <a:ext cx="2292092" cy="669600"/>
          </a:xfrm>
          <a:prstGeom prst="rect">
            <a:avLst/>
          </a:prstGeom>
        </p:spPr>
      </p:pic>
    </p:spTree>
    <p:extLst>
      <p:ext uri="{BB962C8B-B14F-4D97-AF65-F5344CB8AC3E}">
        <p14:creationId xmlns:p14="http://schemas.microsoft.com/office/powerpoint/2010/main" val="243378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FF RG Text/Bullet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343E-2DB9-4351-AC51-CA7F04179FB5}"/>
              </a:ext>
            </a:extLst>
          </p:cNvPr>
          <p:cNvSpPr>
            <a:spLocks noGrp="1"/>
          </p:cNvSpPr>
          <p:nvPr>
            <p:ph type="title" hasCustomPrompt="1"/>
          </p:nvPr>
        </p:nvSpPr>
        <p:spPr>
          <a:xfrm>
            <a:off x="658800" y="1188000"/>
            <a:ext cx="10828800" cy="1040400"/>
          </a:xfrm>
        </p:spPr>
        <p:txBody>
          <a:bodyPr>
            <a:normAutofit/>
          </a:bodyPr>
          <a:lstStyle>
            <a:lvl1pPr>
              <a:defRPr sz="3600" b="1">
                <a:solidFill>
                  <a:schemeClr val="accent4"/>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Content Placeholder 2">
            <a:extLst>
              <a:ext uri="{FF2B5EF4-FFF2-40B4-BE49-F238E27FC236}">
                <a16:creationId xmlns:a16="http://schemas.microsoft.com/office/drawing/2014/main" id="{818A0592-D346-4216-922C-928140702E50}"/>
              </a:ext>
            </a:extLst>
          </p:cNvPr>
          <p:cNvSpPr>
            <a:spLocks noGrp="1"/>
          </p:cNvSpPr>
          <p:nvPr>
            <p:ph idx="1"/>
          </p:nvPr>
        </p:nvSpPr>
        <p:spPr>
          <a:xfrm>
            <a:off x="658800" y="2329200"/>
            <a:ext cx="10828800" cy="378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Placeholder 2">
            <a:extLst>
              <a:ext uri="{FF2B5EF4-FFF2-40B4-BE49-F238E27FC236}">
                <a16:creationId xmlns:a16="http://schemas.microsoft.com/office/drawing/2014/main" id="{4F333C30-FAAD-42F3-8D30-F0B12548B9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58654" y="249930"/>
            <a:ext cx="2292092" cy="669600"/>
          </a:xfrm>
          <a:prstGeom prst="rect">
            <a:avLst/>
          </a:prstGeom>
        </p:spPr>
      </p:pic>
      <p:sp>
        <p:nvSpPr>
          <p:cNvPr id="15" name="TextBox 14">
            <a:extLst>
              <a:ext uri="{FF2B5EF4-FFF2-40B4-BE49-F238E27FC236}">
                <a16:creationId xmlns:a16="http://schemas.microsoft.com/office/drawing/2014/main" id="{FA10C4E4-ACF2-4994-A106-FFD232F131F7}"/>
              </a:ext>
            </a:extLst>
          </p:cNvPr>
          <p:cNvSpPr txBox="1"/>
          <p:nvPr userDrawn="1"/>
        </p:nvSpPr>
        <p:spPr>
          <a:xfrm>
            <a:off x="658653" y="6400900"/>
            <a:ext cx="2743200" cy="276999"/>
          </a:xfrm>
          <a:prstGeom prst="rect">
            <a:avLst/>
          </a:prstGeom>
          <a:noFill/>
        </p:spPr>
        <p:txBody>
          <a:bodyPr wrap="square" rtlCol="0" anchor="ctr" anchorCtr="0">
            <a:spAutoFit/>
          </a:bodyPr>
          <a:lstStyle/>
          <a:p>
            <a:r>
              <a:rPr lang="en-GB" sz="1200" dirty="0">
                <a:solidFill>
                  <a:srgbClr val="898989"/>
                </a:solidFill>
                <a:latin typeface="Arial" panose="020B0604020202020204" pitchFamily="34" charset="0"/>
                <a:cs typeface="Arial" panose="020B0604020202020204" pitchFamily="34" charset="0"/>
              </a:rPr>
              <a:t>16 March 2021</a:t>
            </a:r>
          </a:p>
        </p:txBody>
      </p:sp>
      <p:sp>
        <p:nvSpPr>
          <p:cNvPr id="16" name="TextBox 15">
            <a:extLst>
              <a:ext uri="{FF2B5EF4-FFF2-40B4-BE49-F238E27FC236}">
                <a16:creationId xmlns:a16="http://schemas.microsoft.com/office/drawing/2014/main" id="{2A78AFA0-D5E0-4E2A-B707-145EA5D3AE93}"/>
              </a:ext>
            </a:extLst>
          </p:cNvPr>
          <p:cNvSpPr txBox="1"/>
          <p:nvPr userDrawn="1"/>
        </p:nvSpPr>
        <p:spPr>
          <a:xfrm>
            <a:off x="4039200" y="6400899"/>
            <a:ext cx="4114800" cy="276999"/>
          </a:xfrm>
          <a:prstGeom prst="rect">
            <a:avLst/>
          </a:prstGeom>
          <a:noFill/>
        </p:spPr>
        <p:txBody>
          <a:bodyPr wrap="square" rtlCol="0" anchor="ctr" anchorCtr="0">
            <a:spAutoFit/>
          </a:bodyPr>
          <a:lstStyle/>
          <a:p>
            <a:pPr algn="ctr"/>
            <a:r>
              <a:rPr lang="en-GB" sz="1200" dirty="0">
                <a:solidFill>
                  <a:srgbClr val="898989"/>
                </a:solidFill>
                <a:latin typeface="Arial" panose="020B0604020202020204" pitchFamily="34" charset="0"/>
                <a:cs typeface="Arial" panose="020B0604020202020204" pitchFamily="34" charset="0"/>
              </a:rPr>
              <a:t>The Fleming Fund | SEQAFRICA</a:t>
            </a:r>
          </a:p>
        </p:txBody>
      </p:sp>
      <p:sp>
        <p:nvSpPr>
          <p:cNvPr id="9" name="TextBox 8">
            <a:extLst>
              <a:ext uri="{FF2B5EF4-FFF2-40B4-BE49-F238E27FC236}">
                <a16:creationId xmlns:a16="http://schemas.microsoft.com/office/drawing/2014/main" id="{5BCA22A1-DFF5-44C4-9BBE-E1658ED176FC}"/>
              </a:ext>
            </a:extLst>
          </p:cNvPr>
          <p:cNvSpPr txBox="1"/>
          <p:nvPr userDrawn="1"/>
        </p:nvSpPr>
        <p:spPr>
          <a:xfrm>
            <a:off x="8744400" y="6400900"/>
            <a:ext cx="2743200" cy="276999"/>
          </a:xfrm>
          <a:prstGeom prst="rect">
            <a:avLst/>
          </a:prstGeom>
          <a:noFill/>
        </p:spPr>
        <p:txBody>
          <a:bodyPr wrap="square" rtlCol="0" anchor="ctr" anchorCtr="0">
            <a:spAutoFit/>
          </a:bodyPr>
          <a:lstStyle/>
          <a:p>
            <a:pPr algn="r"/>
            <a:fld id="{C27DD853-BF8B-4D35-BBF3-14773727F43D}" type="slidenum">
              <a:rPr lang="en-GB" sz="1200" smtClean="0">
                <a:solidFill>
                  <a:srgbClr val="898989"/>
                </a:solidFill>
                <a:latin typeface="Arial" panose="020B0604020202020204" pitchFamily="34" charset="0"/>
                <a:cs typeface="Arial" panose="020B0604020202020204" pitchFamily="34" charset="0"/>
              </a:rPr>
              <a:pPr algn="r"/>
              <a:t>‹#›</a:t>
            </a:fld>
            <a:endParaRPr lang="en-GB" sz="1200"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974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FF RG 2 Columns text/bulle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379A-3B1F-431A-B568-3B2D2310141A}"/>
              </a:ext>
            </a:extLst>
          </p:cNvPr>
          <p:cNvSpPr>
            <a:spLocks noGrp="1"/>
          </p:cNvSpPr>
          <p:nvPr>
            <p:ph type="title" hasCustomPrompt="1"/>
          </p:nvPr>
        </p:nvSpPr>
        <p:spPr>
          <a:xfrm>
            <a:off x="658800" y="1188000"/>
            <a:ext cx="10828800" cy="1040400"/>
          </a:xfrm>
        </p:spPr>
        <p:txBody>
          <a:bodyPr>
            <a:normAutofit/>
          </a:bodyPr>
          <a:lstStyle>
            <a:lvl1pPr>
              <a:defRPr sz="3600" b="1">
                <a:solidFill>
                  <a:schemeClr val="accent4"/>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Content Placeholder 2">
            <a:extLst>
              <a:ext uri="{FF2B5EF4-FFF2-40B4-BE49-F238E27FC236}">
                <a16:creationId xmlns:a16="http://schemas.microsoft.com/office/drawing/2014/main" id="{E059A6AA-B7E8-4DAA-9A44-1B6404C6E6AE}"/>
              </a:ext>
            </a:extLst>
          </p:cNvPr>
          <p:cNvSpPr>
            <a:spLocks noGrp="1"/>
          </p:cNvSpPr>
          <p:nvPr>
            <p:ph sz="half" idx="1"/>
          </p:nvPr>
        </p:nvSpPr>
        <p:spPr>
          <a:xfrm>
            <a:off x="658800" y="2329200"/>
            <a:ext cx="5328000" cy="378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84AE52FA-129E-4706-80FB-045F8DD79CA1}"/>
              </a:ext>
            </a:extLst>
          </p:cNvPr>
          <p:cNvSpPr>
            <a:spLocks noGrp="1"/>
          </p:cNvSpPr>
          <p:nvPr>
            <p:ph sz="half" idx="2"/>
          </p:nvPr>
        </p:nvSpPr>
        <p:spPr>
          <a:xfrm>
            <a:off x="6159600" y="2329200"/>
            <a:ext cx="5328000" cy="378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Placeholder 2">
            <a:extLst>
              <a:ext uri="{FF2B5EF4-FFF2-40B4-BE49-F238E27FC236}">
                <a16:creationId xmlns:a16="http://schemas.microsoft.com/office/drawing/2014/main" id="{6AE8A47C-3DC8-4B89-B051-0D6A804ADD2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58654" y="249930"/>
            <a:ext cx="2292092" cy="669600"/>
          </a:xfrm>
          <a:prstGeom prst="rect">
            <a:avLst/>
          </a:prstGeom>
        </p:spPr>
      </p:pic>
      <p:sp>
        <p:nvSpPr>
          <p:cNvPr id="13" name="TextBox 12">
            <a:extLst>
              <a:ext uri="{FF2B5EF4-FFF2-40B4-BE49-F238E27FC236}">
                <a16:creationId xmlns:a16="http://schemas.microsoft.com/office/drawing/2014/main" id="{1166F1CD-57C4-422D-BBFF-F5AB0986DC81}"/>
              </a:ext>
            </a:extLst>
          </p:cNvPr>
          <p:cNvSpPr txBox="1"/>
          <p:nvPr userDrawn="1"/>
        </p:nvSpPr>
        <p:spPr>
          <a:xfrm>
            <a:off x="658653" y="6400900"/>
            <a:ext cx="2743200" cy="276999"/>
          </a:xfrm>
          <a:prstGeom prst="rect">
            <a:avLst/>
          </a:prstGeom>
          <a:noFill/>
        </p:spPr>
        <p:txBody>
          <a:bodyPr wrap="square" rtlCol="0" anchor="ctr" anchorCtr="0">
            <a:spAutoFit/>
          </a:bodyPr>
          <a:lstStyle/>
          <a:p>
            <a:r>
              <a:rPr lang="en-GB" sz="1200" dirty="0">
                <a:solidFill>
                  <a:srgbClr val="898989"/>
                </a:solidFill>
                <a:latin typeface="Arial" panose="020B0604020202020204" pitchFamily="34" charset="0"/>
                <a:cs typeface="Arial" panose="020B0604020202020204" pitchFamily="34" charset="0"/>
              </a:rPr>
              <a:t>October 2020</a:t>
            </a:r>
          </a:p>
        </p:txBody>
      </p:sp>
      <p:sp>
        <p:nvSpPr>
          <p:cNvPr id="14" name="TextBox 13">
            <a:extLst>
              <a:ext uri="{FF2B5EF4-FFF2-40B4-BE49-F238E27FC236}">
                <a16:creationId xmlns:a16="http://schemas.microsoft.com/office/drawing/2014/main" id="{9F4B0038-94E5-4ECE-9623-DA2F191E3C38}"/>
              </a:ext>
            </a:extLst>
          </p:cNvPr>
          <p:cNvSpPr txBox="1"/>
          <p:nvPr userDrawn="1"/>
        </p:nvSpPr>
        <p:spPr>
          <a:xfrm>
            <a:off x="4039200" y="6400899"/>
            <a:ext cx="4114800" cy="276999"/>
          </a:xfrm>
          <a:prstGeom prst="rect">
            <a:avLst/>
          </a:prstGeom>
          <a:noFill/>
        </p:spPr>
        <p:txBody>
          <a:bodyPr wrap="square" rtlCol="0" anchor="ctr" anchorCtr="0">
            <a:spAutoFit/>
          </a:bodyPr>
          <a:lstStyle/>
          <a:p>
            <a:pPr algn="ctr"/>
            <a:r>
              <a:rPr lang="en-GB" sz="1200" dirty="0" err="1">
                <a:solidFill>
                  <a:srgbClr val="898989"/>
                </a:solidFill>
                <a:latin typeface="Arial" panose="020B0604020202020204" pitchFamily="34" charset="0"/>
                <a:cs typeface="Arial" panose="020B0604020202020204" pitchFamily="34" charset="0"/>
              </a:rPr>
              <a:t>EQAsia</a:t>
            </a:r>
            <a:endParaRPr lang="en-GB" sz="1200" dirty="0">
              <a:solidFill>
                <a:srgbClr val="898989"/>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7433B3D-C9F0-46A5-A042-B8898E256C57}"/>
              </a:ext>
            </a:extLst>
          </p:cNvPr>
          <p:cNvSpPr txBox="1"/>
          <p:nvPr userDrawn="1"/>
        </p:nvSpPr>
        <p:spPr>
          <a:xfrm>
            <a:off x="8744400" y="6400900"/>
            <a:ext cx="2743200" cy="276999"/>
          </a:xfrm>
          <a:prstGeom prst="rect">
            <a:avLst/>
          </a:prstGeom>
          <a:noFill/>
        </p:spPr>
        <p:txBody>
          <a:bodyPr wrap="square" rtlCol="0" anchor="ctr" anchorCtr="0">
            <a:spAutoFit/>
          </a:bodyPr>
          <a:lstStyle/>
          <a:p>
            <a:pPr algn="r"/>
            <a:fld id="{C27DD853-BF8B-4D35-BBF3-14773727F43D}" type="slidenum">
              <a:rPr lang="en-GB" sz="1200" smtClean="0">
                <a:solidFill>
                  <a:srgbClr val="898989"/>
                </a:solidFill>
                <a:latin typeface="Arial" panose="020B0604020202020204" pitchFamily="34" charset="0"/>
                <a:cs typeface="Arial" panose="020B0604020202020204" pitchFamily="34" charset="0"/>
              </a:rPr>
              <a:pPr algn="r"/>
              <a:t>‹#›</a:t>
            </a:fld>
            <a:endParaRPr lang="en-GB" sz="1200"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734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F RG Content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6CBC-9032-4ECF-ADE4-DE9B498A27E7}"/>
              </a:ext>
            </a:extLst>
          </p:cNvPr>
          <p:cNvSpPr>
            <a:spLocks noGrp="1"/>
          </p:cNvSpPr>
          <p:nvPr>
            <p:ph type="title" hasCustomPrompt="1"/>
          </p:nvPr>
        </p:nvSpPr>
        <p:spPr>
          <a:xfrm>
            <a:off x="164680" y="1281600"/>
            <a:ext cx="3780920" cy="540000"/>
          </a:xfrm>
        </p:spPr>
        <p:txBody>
          <a:bodyPr anchor="ctr" anchorCtr="0">
            <a:normAutofit/>
          </a:bodyPr>
          <a:lstStyle>
            <a:lvl1pPr>
              <a:defRPr sz="1800" b="1">
                <a:solidFill>
                  <a:schemeClr val="accent4"/>
                </a:solidFill>
                <a:latin typeface="Arial" panose="020B0604020202020204" pitchFamily="34" charset="0"/>
                <a:cs typeface="Arial" panose="020B0604020202020204" pitchFamily="34" charset="0"/>
              </a:defRPr>
            </a:lvl1pPr>
          </a:lstStyle>
          <a:p>
            <a:r>
              <a:rPr lang="en-US" dirty="0"/>
              <a:t>Heading / Title (one line)</a:t>
            </a:r>
            <a:endParaRPr lang="en-GB" dirty="0"/>
          </a:p>
        </p:txBody>
      </p:sp>
      <p:sp>
        <p:nvSpPr>
          <p:cNvPr id="8" name="SmartArt Placeholder 12">
            <a:extLst>
              <a:ext uri="{FF2B5EF4-FFF2-40B4-BE49-F238E27FC236}">
                <a16:creationId xmlns:a16="http://schemas.microsoft.com/office/drawing/2014/main" id="{E515E0F0-EADB-4B84-9E2A-6FA4684B66BC}"/>
              </a:ext>
            </a:extLst>
          </p:cNvPr>
          <p:cNvSpPr>
            <a:spLocks noGrp="1"/>
          </p:cNvSpPr>
          <p:nvPr>
            <p:ph type="dgm" sz="quarter" idx="13"/>
          </p:nvPr>
        </p:nvSpPr>
        <p:spPr>
          <a:xfrm>
            <a:off x="4038601" y="249930"/>
            <a:ext cx="8046903" cy="6084000"/>
          </a:xfrm>
          <a:prstGeom prst="rect">
            <a:avLst/>
          </a:prstGeom>
          <a:noFill/>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9" name="Content Placeholder 19">
            <a:extLst>
              <a:ext uri="{FF2B5EF4-FFF2-40B4-BE49-F238E27FC236}">
                <a16:creationId xmlns:a16="http://schemas.microsoft.com/office/drawing/2014/main" id="{B12B6996-DF44-4983-BED6-19BE29A6071A}"/>
              </a:ext>
            </a:extLst>
          </p:cNvPr>
          <p:cNvSpPr>
            <a:spLocks noGrp="1"/>
          </p:cNvSpPr>
          <p:nvPr>
            <p:ph sz="quarter" idx="14"/>
          </p:nvPr>
        </p:nvSpPr>
        <p:spPr>
          <a:xfrm>
            <a:off x="164680" y="1876196"/>
            <a:ext cx="3782223" cy="4457733"/>
          </a:xfrm>
          <a:prstGeom prst="rect">
            <a:avLst/>
          </a:prstGeo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Placeholder 2">
            <a:extLst>
              <a:ext uri="{FF2B5EF4-FFF2-40B4-BE49-F238E27FC236}">
                <a16:creationId xmlns:a16="http://schemas.microsoft.com/office/drawing/2014/main" id="{0DA217DC-FBDF-4101-937D-465C307D07F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58654" y="249930"/>
            <a:ext cx="2292092" cy="669600"/>
          </a:xfrm>
          <a:prstGeom prst="rect">
            <a:avLst/>
          </a:prstGeom>
        </p:spPr>
      </p:pic>
      <p:cxnSp>
        <p:nvCxnSpPr>
          <p:cNvPr id="13" name="Straight Connector 12">
            <a:extLst>
              <a:ext uri="{FF2B5EF4-FFF2-40B4-BE49-F238E27FC236}">
                <a16:creationId xmlns:a16="http://schemas.microsoft.com/office/drawing/2014/main" id="{D712B353-14C9-4748-BBCC-05F0A6FD0864}"/>
              </a:ext>
            </a:extLst>
          </p:cNvPr>
          <p:cNvCxnSpPr/>
          <p:nvPr userDrawn="1"/>
        </p:nvCxnSpPr>
        <p:spPr>
          <a:xfrm>
            <a:off x="164680" y="1821600"/>
            <a:ext cx="378092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1938FC1-F504-4285-8AEF-D434AA2687FD}"/>
              </a:ext>
            </a:extLst>
          </p:cNvPr>
          <p:cNvSpPr txBox="1"/>
          <p:nvPr userDrawn="1"/>
        </p:nvSpPr>
        <p:spPr>
          <a:xfrm>
            <a:off x="4039200" y="6400899"/>
            <a:ext cx="4114800" cy="276999"/>
          </a:xfrm>
          <a:prstGeom prst="rect">
            <a:avLst/>
          </a:prstGeom>
          <a:noFill/>
        </p:spPr>
        <p:txBody>
          <a:bodyPr wrap="square" rtlCol="0" anchor="ctr" anchorCtr="0">
            <a:spAutoFit/>
          </a:bodyPr>
          <a:lstStyle/>
          <a:p>
            <a:pPr algn="ctr"/>
            <a:r>
              <a:rPr lang="en-GB" sz="1200" dirty="0">
                <a:solidFill>
                  <a:srgbClr val="898989"/>
                </a:solidFill>
                <a:latin typeface="Arial" panose="020B0604020202020204" pitchFamily="34" charset="0"/>
                <a:cs typeface="Arial" panose="020B0604020202020204" pitchFamily="34" charset="0"/>
              </a:rPr>
              <a:t>The Fleming Fund | Presentation</a:t>
            </a:r>
          </a:p>
        </p:txBody>
      </p:sp>
      <p:sp>
        <p:nvSpPr>
          <p:cNvPr id="20" name="TextBox 19">
            <a:extLst>
              <a:ext uri="{FF2B5EF4-FFF2-40B4-BE49-F238E27FC236}">
                <a16:creationId xmlns:a16="http://schemas.microsoft.com/office/drawing/2014/main" id="{FBB78491-4FD7-4901-9F47-FA481C43E5AA}"/>
              </a:ext>
            </a:extLst>
          </p:cNvPr>
          <p:cNvSpPr txBox="1"/>
          <p:nvPr userDrawn="1"/>
        </p:nvSpPr>
        <p:spPr>
          <a:xfrm>
            <a:off x="8744400" y="6400900"/>
            <a:ext cx="2743200" cy="276999"/>
          </a:xfrm>
          <a:prstGeom prst="rect">
            <a:avLst/>
          </a:prstGeom>
          <a:noFill/>
        </p:spPr>
        <p:txBody>
          <a:bodyPr wrap="square" rtlCol="0" anchor="ctr" anchorCtr="0">
            <a:spAutoFit/>
          </a:bodyPr>
          <a:lstStyle/>
          <a:p>
            <a:pPr algn="r"/>
            <a:fld id="{C27DD853-BF8B-4D35-BBF3-14773727F43D}" type="slidenum">
              <a:rPr lang="en-GB" sz="1200" smtClean="0">
                <a:solidFill>
                  <a:srgbClr val="898989"/>
                </a:solidFill>
                <a:latin typeface="Arial" panose="020B0604020202020204" pitchFamily="34" charset="0"/>
                <a:cs typeface="Arial" panose="020B0604020202020204" pitchFamily="34" charset="0"/>
              </a:rPr>
              <a:pPr algn="r"/>
              <a:t>‹#›</a:t>
            </a:fld>
            <a:endParaRPr lang="en-GB" sz="1200" dirty="0">
              <a:solidFill>
                <a:srgbClr val="898989"/>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204CBE6-5AE0-4F80-BB88-89C8F6B59EEB}"/>
              </a:ext>
            </a:extLst>
          </p:cNvPr>
          <p:cNvSpPr txBox="1"/>
          <p:nvPr userDrawn="1"/>
        </p:nvSpPr>
        <p:spPr>
          <a:xfrm>
            <a:off x="658653" y="6400900"/>
            <a:ext cx="2743200" cy="276999"/>
          </a:xfrm>
          <a:prstGeom prst="rect">
            <a:avLst/>
          </a:prstGeom>
          <a:noFill/>
        </p:spPr>
        <p:txBody>
          <a:bodyPr wrap="square" rtlCol="0" anchor="ctr" anchorCtr="0">
            <a:spAutoFit/>
          </a:bodyPr>
          <a:lstStyle/>
          <a:p>
            <a:r>
              <a:rPr lang="en-GB" sz="1200" dirty="0">
                <a:solidFill>
                  <a:srgbClr val="898989"/>
                </a:solidFill>
                <a:latin typeface="Arial" panose="020B0604020202020204" pitchFamily="34" charset="0"/>
                <a:cs typeface="Arial" panose="020B0604020202020204" pitchFamily="34" charset="0"/>
              </a:rPr>
              <a:t>29 December 2017</a:t>
            </a:r>
          </a:p>
        </p:txBody>
      </p:sp>
    </p:spTree>
    <p:extLst>
      <p:ext uri="{BB962C8B-B14F-4D97-AF65-F5344CB8AC3E}">
        <p14:creationId xmlns:p14="http://schemas.microsoft.com/office/powerpoint/2010/main" val="50726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F RG 2 Content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6CBC-9032-4ECF-ADE4-DE9B498A27E7}"/>
              </a:ext>
            </a:extLst>
          </p:cNvPr>
          <p:cNvSpPr>
            <a:spLocks noGrp="1"/>
          </p:cNvSpPr>
          <p:nvPr>
            <p:ph type="title" hasCustomPrompt="1"/>
          </p:nvPr>
        </p:nvSpPr>
        <p:spPr>
          <a:xfrm>
            <a:off x="8312226" y="1281600"/>
            <a:ext cx="3780920" cy="540000"/>
          </a:xfrm>
        </p:spPr>
        <p:txBody>
          <a:bodyPr anchor="ctr" anchorCtr="0">
            <a:normAutofit/>
          </a:bodyPr>
          <a:lstStyle>
            <a:lvl1pPr>
              <a:defRPr sz="1800" b="1">
                <a:solidFill>
                  <a:schemeClr val="accent4"/>
                </a:solidFill>
                <a:latin typeface="Arial" panose="020B0604020202020204" pitchFamily="34" charset="0"/>
                <a:cs typeface="Arial" panose="020B0604020202020204" pitchFamily="34" charset="0"/>
              </a:defRPr>
            </a:lvl1pPr>
          </a:lstStyle>
          <a:p>
            <a:r>
              <a:rPr lang="en-US" dirty="0"/>
              <a:t>Heading / Title (one line)</a:t>
            </a:r>
            <a:endParaRPr lang="en-GB" dirty="0"/>
          </a:p>
        </p:txBody>
      </p:sp>
      <p:sp>
        <p:nvSpPr>
          <p:cNvPr id="9" name="Content Placeholder 19">
            <a:extLst>
              <a:ext uri="{FF2B5EF4-FFF2-40B4-BE49-F238E27FC236}">
                <a16:creationId xmlns:a16="http://schemas.microsoft.com/office/drawing/2014/main" id="{B12B6996-DF44-4983-BED6-19BE29A6071A}"/>
              </a:ext>
            </a:extLst>
          </p:cNvPr>
          <p:cNvSpPr>
            <a:spLocks noGrp="1"/>
          </p:cNvSpPr>
          <p:nvPr>
            <p:ph sz="quarter" idx="14"/>
          </p:nvPr>
        </p:nvSpPr>
        <p:spPr>
          <a:xfrm>
            <a:off x="8312226" y="1876196"/>
            <a:ext cx="3782223" cy="4456203"/>
          </a:xfrm>
          <a:prstGeom prst="rect">
            <a:avLst/>
          </a:prstGeo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Placeholder 2">
            <a:extLst>
              <a:ext uri="{FF2B5EF4-FFF2-40B4-BE49-F238E27FC236}">
                <a16:creationId xmlns:a16="http://schemas.microsoft.com/office/drawing/2014/main" id="{0DA217DC-FBDF-4101-937D-465C307D07F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2227" y="249902"/>
            <a:ext cx="2292092" cy="669600"/>
          </a:xfrm>
          <a:prstGeom prst="rect">
            <a:avLst/>
          </a:prstGeom>
        </p:spPr>
      </p:pic>
      <p:cxnSp>
        <p:nvCxnSpPr>
          <p:cNvPr id="13" name="Straight Connector 12">
            <a:extLst>
              <a:ext uri="{FF2B5EF4-FFF2-40B4-BE49-F238E27FC236}">
                <a16:creationId xmlns:a16="http://schemas.microsoft.com/office/drawing/2014/main" id="{D712B353-14C9-4748-BBCC-05F0A6FD0864}"/>
              </a:ext>
            </a:extLst>
          </p:cNvPr>
          <p:cNvCxnSpPr/>
          <p:nvPr userDrawn="1"/>
        </p:nvCxnSpPr>
        <p:spPr>
          <a:xfrm>
            <a:off x="8312226" y="1821600"/>
            <a:ext cx="378092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SmartArt Placeholder 12">
            <a:extLst>
              <a:ext uri="{FF2B5EF4-FFF2-40B4-BE49-F238E27FC236}">
                <a16:creationId xmlns:a16="http://schemas.microsoft.com/office/drawing/2014/main" id="{CA24412A-CE58-4A68-A8DC-508E769098E2}"/>
              </a:ext>
            </a:extLst>
          </p:cNvPr>
          <p:cNvSpPr>
            <a:spLocks noGrp="1"/>
          </p:cNvSpPr>
          <p:nvPr>
            <p:ph type="dgm" sz="quarter" idx="13"/>
          </p:nvPr>
        </p:nvSpPr>
        <p:spPr>
          <a:xfrm>
            <a:off x="154616" y="248400"/>
            <a:ext cx="8046903" cy="6084000"/>
          </a:xfrm>
          <a:prstGeom prst="rect">
            <a:avLst/>
          </a:prstGeom>
          <a:noFill/>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18" name="TextBox 17">
            <a:extLst>
              <a:ext uri="{FF2B5EF4-FFF2-40B4-BE49-F238E27FC236}">
                <a16:creationId xmlns:a16="http://schemas.microsoft.com/office/drawing/2014/main" id="{BDC4D82B-6A91-4A4B-97C8-84BE76DC2083}"/>
              </a:ext>
            </a:extLst>
          </p:cNvPr>
          <p:cNvSpPr txBox="1"/>
          <p:nvPr userDrawn="1"/>
        </p:nvSpPr>
        <p:spPr>
          <a:xfrm>
            <a:off x="658653" y="6400900"/>
            <a:ext cx="2743200" cy="276999"/>
          </a:xfrm>
          <a:prstGeom prst="rect">
            <a:avLst/>
          </a:prstGeom>
          <a:noFill/>
        </p:spPr>
        <p:txBody>
          <a:bodyPr wrap="square" rtlCol="0" anchor="ctr" anchorCtr="0">
            <a:spAutoFit/>
          </a:bodyPr>
          <a:lstStyle/>
          <a:p>
            <a:r>
              <a:rPr lang="en-GB" sz="1200" dirty="0">
                <a:solidFill>
                  <a:srgbClr val="898989"/>
                </a:solidFill>
                <a:latin typeface="Arial" panose="020B0604020202020204" pitchFamily="34" charset="0"/>
                <a:cs typeface="Arial" panose="020B0604020202020204" pitchFamily="34" charset="0"/>
              </a:rPr>
              <a:t>16 March 2021</a:t>
            </a:r>
          </a:p>
        </p:txBody>
      </p:sp>
      <p:sp>
        <p:nvSpPr>
          <p:cNvPr id="19" name="TextBox 18">
            <a:extLst>
              <a:ext uri="{FF2B5EF4-FFF2-40B4-BE49-F238E27FC236}">
                <a16:creationId xmlns:a16="http://schemas.microsoft.com/office/drawing/2014/main" id="{51483FB5-AD7E-4B20-899D-117AA30F933D}"/>
              </a:ext>
            </a:extLst>
          </p:cNvPr>
          <p:cNvSpPr txBox="1"/>
          <p:nvPr userDrawn="1"/>
        </p:nvSpPr>
        <p:spPr>
          <a:xfrm>
            <a:off x="4039200" y="6400899"/>
            <a:ext cx="4114800" cy="276999"/>
          </a:xfrm>
          <a:prstGeom prst="rect">
            <a:avLst/>
          </a:prstGeom>
          <a:noFill/>
        </p:spPr>
        <p:txBody>
          <a:bodyPr wrap="square" rtlCol="0" anchor="ctr" anchorCtr="0">
            <a:spAutoFit/>
          </a:bodyPr>
          <a:lstStyle/>
          <a:p>
            <a:pPr algn="ctr"/>
            <a:r>
              <a:rPr lang="en-GB" sz="1200" dirty="0">
                <a:solidFill>
                  <a:srgbClr val="898989"/>
                </a:solidFill>
                <a:latin typeface="Arial" panose="020B0604020202020204" pitchFamily="34" charset="0"/>
                <a:cs typeface="Arial" panose="020B0604020202020204" pitchFamily="34" charset="0"/>
              </a:rPr>
              <a:t>The Fleming Fund | Presentation</a:t>
            </a:r>
          </a:p>
        </p:txBody>
      </p:sp>
      <p:sp>
        <p:nvSpPr>
          <p:cNvPr id="11" name="TextBox 10">
            <a:extLst>
              <a:ext uri="{FF2B5EF4-FFF2-40B4-BE49-F238E27FC236}">
                <a16:creationId xmlns:a16="http://schemas.microsoft.com/office/drawing/2014/main" id="{5F3B9688-98EA-42C9-B863-D0E779E22414}"/>
              </a:ext>
            </a:extLst>
          </p:cNvPr>
          <p:cNvSpPr txBox="1"/>
          <p:nvPr userDrawn="1"/>
        </p:nvSpPr>
        <p:spPr>
          <a:xfrm>
            <a:off x="8744400" y="6400900"/>
            <a:ext cx="2743200" cy="276999"/>
          </a:xfrm>
          <a:prstGeom prst="rect">
            <a:avLst/>
          </a:prstGeom>
          <a:noFill/>
        </p:spPr>
        <p:txBody>
          <a:bodyPr wrap="square" rtlCol="0" anchor="ctr" anchorCtr="0">
            <a:spAutoFit/>
          </a:bodyPr>
          <a:lstStyle/>
          <a:p>
            <a:pPr algn="r"/>
            <a:fld id="{C27DD853-BF8B-4D35-BBF3-14773727F43D}" type="slidenum">
              <a:rPr lang="en-GB" sz="1200" smtClean="0">
                <a:solidFill>
                  <a:srgbClr val="898989"/>
                </a:solidFill>
                <a:latin typeface="Arial" panose="020B0604020202020204" pitchFamily="34" charset="0"/>
                <a:cs typeface="Arial" panose="020B0604020202020204" pitchFamily="34" charset="0"/>
              </a:rPr>
              <a:pPr algn="r"/>
              <a:t>‹#›</a:t>
            </a:fld>
            <a:endParaRPr lang="en-GB" sz="1200"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197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F RG 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Placeholder 2">
            <a:extLst>
              <a:ext uri="{FF2B5EF4-FFF2-40B4-BE49-F238E27FC236}">
                <a16:creationId xmlns:a16="http://schemas.microsoft.com/office/drawing/2014/main" id="{AFF7B028-EA92-4950-8053-D56FDCDE647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58654" y="249930"/>
            <a:ext cx="2292092" cy="669600"/>
          </a:xfrm>
          <a:prstGeom prst="rect">
            <a:avLst/>
          </a:prstGeom>
        </p:spPr>
      </p:pic>
      <p:sp>
        <p:nvSpPr>
          <p:cNvPr id="8" name="Rectangle 7">
            <a:extLst>
              <a:ext uri="{FF2B5EF4-FFF2-40B4-BE49-F238E27FC236}">
                <a16:creationId xmlns:a16="http://schemas.microsoft.com/office/drawing/2014/main" id="{FFAB2B71-CBFA-42CD-AF00-72787A7F6C94}"/>
              </a:ext>
            </a:extLst>
          </p:cNvPr>
          <p:cNvSpPr/>
          <p:nvPr userDrawn="1"/>
        </p:nvSpPr>
        <p:spPr>
          <a:xfrm>
            <a:off x="735643" y="1356551"/>
            <a:ext cx="7693757" cy="923330"/>
          </a:xfrm>
          <a:prstGeom prst="rect">
            <a:avLst/>
          </a:prstGeom>
          <a:noFill/>
        </p:spPr>
        <p:txBody>
          <a:bodyPr wrap="square" lIns="91440" tIns="45720" rIns="91440" bIns="45720">
            <a:spAutoFit/>
          </a:bodyPr>
          <a:lstStyle/>
          <a:p>
            <a:pPr algn="l"/>
            <a:r>
              <a:rPr lang="en-US" sz="5400" b="1" cap="none" spc="0" dirty="0">
                <a:ln w="0"/>
                <a:solidFill>
                  <a:schemeClr val="tx1"/>
                </a:solidFill>
                <a:effectLst/>
                <a:latin typeface="Arial" panose="020B0604020202020204" pitchFamily="34" charset="0"/>
                <a:cs typeface="Arial" panose="020B0604020202020204" pitchFamily="34" charset="0"/>
              </a:rPr>
              <a:t>Thank you</a:t>
            </a:r>
          </a:p>
        </p:txBody>
      </p:sp>
      <p:sp>
        <p:nvSpPr>
          <p:cNvPr id="10" name="TextBox 9">
            <a:extLst>
              <a:ext uri="{FF2B5EF4-FFF2-40B4-BE49-F238E27FC236}">
                <a16:creationId xmlns:a16="http://schemas.microsoft.com/office/drawing/2014/main" id="{9887AE3E-566F-4DEC-8B0F-DE611735D117}"/>
              </a:ext>
            </a:extLst>
          </p:cNvPr>
          <p:cNvSpPr txBox="1"/>
          <p:nvPr userDrawn="1"/>
        </p:nvSpPr>
        <p:spPr>
          <a:xfrm>
            <a:off x="658653" y="5661200"/>
            <a:ext cx="562143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This programme is being funded by the UK Department </a:t>
            </a:r>
            <a:r>
              <a:rPr lang="en-GB" sz="1100">
                <a:latin typeface="Arial" panose="020B0604020202020204" pitchFamily="34" charset="0"/>
                <a:cs typeface="Arial" panose="020B0604020202020204" pitchFamily="34" charset="0"/>
              </a:rPr>
              <a:t>of Health and Social Care.</a:t>
            </a:r>
            <a:r>
              <a:rPr lang="en-GB" sz="1100" dirty="0">
                <a:latin typeface="Arial" panose="020B0604020202020204" pitchFamily="34" charset="0"/>
                <a:cs typeface="Arial" panose="020B0604020202020204" pitchFamily="34" charset="0"/>
              </a:rPr>
              <a:t>  </a:t>
            </a:r>
          </a:p>
          <a:p>
            <a:r>
              <a:rPr lang="en-GB" sz="1100" dirty="0">
                <a:latin typeface="Arial" panose="020B0604020202020204" pitchFamily="34" charset="0"/>
                <a:cs typeface="Arial" panose="020B0604020202020204" pitchFamily="34" charset="0"/>
              </a:rPr>
              <a:t>The views expressed do not necessarily reflect the UK Government’s official policies.</a:t>
            </a:r>
          </a:p>
        </p:txBody>
      </p:sp>
      <p:pic>
        <p:nvPicPr>
          <p:cNvPr id="9" name="Picture 8">
            <a:extLst>
              <a:ext uri="{FF2B5EF4-FFF2-40B4-BE49-F238E27FC236}">
                <a16:creationId xmlns:a16="http://schemas.microsoft.com/office/drawing/2014/main" id="{973899DF-97CF-44AE-B569-A64C0850CA3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994075" y="4209936"/>
            <a:ext cx="1206302" cy="1067205"/>
          </a:xfrm>
          <a:prstGeom prst="rect">
            <a:avLst/>
          </a:prstGeom>
        </p:spPr>
      </p:pic>
      <p:sp>
        <p:nvSpPr>
          <p:cNvPr id="11" name="Picture Placeholder 2">
            <a:extLst>
              <a:ext uri="{FF2B5EF4-FFF2-40B4-BE49-F238E27FC236}">
                <a16:creationId xmlns:a16="http://schemas.microsoft.com/office/drawing/2014/main" id="{3CA065A5-D959-4F19-86A6-09E554F41447}"/>
              </a:ext>
            </a:extLst>
          </p:cNvPr>
          <p:cNvSpPr>
            <a:spLocks noGrp="1"/>
          </p:cNvSpPr>
          <p:nvPr>
            <p:ph type="pic" sz="quarter" idx="10" hasCustomPrompt="1"/>
          </p:nvPr>
        </p:nvSpPr>
        <p:spPr>
          <a:xfrm>
            <a:off x="3613133" y="4209937"/>
            <a:ext cx="1257300" cy="909637"/>
          </a:xfrm>
        </p:spPr>
        <p:txBody>
          <a:bodyPr anchor="ctr">
            <a:noAutofit/>
          </a:bodyPr>
          <a:lstStyle>
            <a:lvl1pPr marL="0" indent="0" algn="ctr">
              <a:buNone/>
              <a:defRPr sz="1400" b="1">
                <a:latin typeface="Arial" panose="020B0604020202020204" pitchFamily="34" charset="0"/>
                <a:cs typeface="Arial" panose="020B0604020202020204" pitchFamily="34" charset="0"/>
              </a:defRPr>
            </a:lvl1pPr>
          </a:lstStyle>
          <a:p>
            <a:r>
              <a:rPr lang="en-GB" dirty="0"/>
              <a:t>Click to add a logo here</a:t>
            </a:r>
          </a:p>
        </p:txBody>
      </p:sp>
      <p:pic>
        <p:nvPicPr>
          <p:cNvPr id="12" name="Picture 11">
            <a:extLst>
              <a:ext uri="{FF2B5EF4-FFF2-40B4-BE49-F238E27FC236}">
                <a16:creationId xmlns:a16="http://schemas.microsoft.com/office/drawing/2014/main" id="{A4E36A2C-72C8-4CDC-A8DE-5A6A060168C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9608" y="4194062"/>
            <a:ext cx="1021001" cy="1083080"/>
          </a:xfrm>
          <a:prstGeom prst="rect">
            <a:avLst/>
          </a:prstGeom>
        </p:spPr>
      </p:pic>
      <p:sp>
        <p:nvSpPr>
          <p:cNvPr id="13" name="Picture Placeholder 2">
            <a:extLst>
              <a:ext uri="{FF2B5EF4-FFF2-40B4-BE49-F238E27FC236}">
                <a16:creationId xmlns:a16="http://schemas.microsoft.com/office/drawing/2014/main" id="{3CA065A5-D959-4F19-86A6-09E554F41447}"/>
              </a:ext>
            </a:extLst>
          </p:cNvPr>
          <p:cNvSpPr>
            <a:spLocks noGrp="1"/>
          </p:cNvSpPr>
          <p:nvPr>
            <p:ph type="pic" sz="quarter" idx="11" hasCustomPrompt="1"/>
          </p:nvPr>
        </p:nvSpPr>
        <p:spPr>
          <a:xfrm>
            <a:off x="5283189" y="4209937"/>
            <a:ext cx="1257300" cy="909637"/>
          </a:xfrm>
        </p:spPr>
        <p:txBody>
          <a:bodyPr anchor="ctr">
            <a:noAutofit/>
          </a:bodyPr>
          <a:lstStyle>
            <a:lvl1pPr marL="0" indent="0" algn="ctr">
              <a:buNone/>
              <a:defRPr sz="1400" b="1">
                <a:latin typeface="Arial" panose="020B0604020202020204" pitchFamily="34" charset="0"/>
                <a:cs typeface="Arial" panose="020B0604020202020204" pitchFamily="34" charset="0"/>
              </a:defRPr>
            </a:lvl1pPr>
          </a:lstStyle>
          <a:p>
            <a:r>
              <a:rPr lang="en-GB" dirty="0"/>
              <a:t>Click to add a logo here</a:t>
            </a:r>
          </a:p>
        </p:txBody>
      </p:sp>
    </p:spTree>
    <p:extLst>
      <p:ext uri="{BB962C8B-B14F-4D97-AF65-F5344CB8AC3E}">
        <p14:creationId xmlns:p14="http://schemas.microsoft.com/office/powerpoint/2010/main" val="382854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C9FFA8-D2CC-4C93-9288-53DDF31F50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322A17-F469-46AA-9EE2-8995AD5D0D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C547A0-BD01-49A9-8C69-F44093AF9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E2A1FE6-762E-4C1C-9985-6C4CD4657C4F}" type="datetime3">
              <a:rPr lang="en-US" smtClean="0"/>
              <a:pPr/>
              <a:t>19 March 2021</a:t>
            </a:fld>
            <a:endParaRPr lang="en-GB" dirty="0"/>
          </a:p>
        </p:txBody>
      </p:sp>
      <p:sp>
        <p:nvSpPr>
          <p:cNvPr id="5" name="Footer Placeholder 4">
            <a:extLst>
              <a:ext uri="{FF2B5EF4-FFF2-40B4-BE49-F238E27FC236}">
                <a16:creationId xmlns:a16="http://schemas.microsoft.com/office/drawing/2014/main" id="{AE04825B-4A28-4380-9A43-33A536FE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GB" dirty="0"/>
              <a:t>The Fleming Fund | Presentation</a:t>
            </a:r>
          </a:p>
        </p:txBody>
      </p:sp>
      <p:sp>
        <p:nvSpPr>
          <p:cNvPr id="6" name="Slide Number Placeholder 5">
            <a:extLst>
              <a:ext uri="{FF2B5EF4-FFF2-40B4-BE49-F238E27FC236}">
                <a16:creationId xmlns:a16="http://schemas.microsoft.com/office/drawing/2014/main" id="{39A91FA3-2289-4CAA-BD77-AB03BF2E71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3F7A707-2465-454E-8F9A-B4807B445D8C}" type="slidenum">
              <a:rPr lang="en-GB" smtClean="0"/>
              <a:pPr/>
              <a:t>‹#›</a:t>
            </a:fld>
            <a:endParaRPr lang="en-GB"/>
          </a:p>
        </p:txBody>
      </p:sp>
    </p:spTree>
    <p:extLst>
      <p:ext uri="{BB962C8B-B14F-4D97-AF65-F5344CB8AC3E}">
        <p14:creationId xmlns:p14="http://schemas.microsoft.com/office/powerpoint/2010/main" val="273219226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7" r:id="rId5"/>
    <p:sldLayoutId id="2147483658" r:id="rId6"/>
    <p:sldLayoutId id="2147483651" r:id="rId7"/>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ubmlst.org/"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nterobase.warwick.ac.uk/" TargetMode="Externa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bigsdb.pasteur.fr/"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bigsdb.pasteur.fr/klebsiella/klebsiella.html"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mailto:klebsiellaMLST@pasteur.fr)"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bigsdb.pasteur.fr/cgi-bin/bigsdb/bigsdb.pl?db=pubmlst_klebsiella_seqdef&amp;page=login"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bigsdb.pasteur.fr/cgi-bin/bigsdb/bigsdb.pl?db=pubmlst_klebsiella_isolates&amp;page=submit&amp;isolates=1" TargetMode="External"/><Relationship Id="rId2" Type="http://schemas.openxmlformats.org/officeDocument/2006/relationships/hyperlink" Target="https://bigsdb.pasteur.fr/cgi-bin/bigsdb/bigsdb.pl?db=pubmlst_klebsiella_isolates" TargetMode="Externa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hyperlink" Target="https://bigsdb.pasteur.fr/cgi-bin/bigsdb/bigsdb.pl?db=pubmlst_klebsiella_isolates&amp;page=submit&amp;genomes=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hyperlink" Target="https://www.ncbi.nlm.nih.gov/genbank/"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cbi.nlm.nih.gov/nucleotid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blast.ncbi.nlm.nih.gov/Blast.cgi"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cbi.nlm.nih.gov/account/?back_url=https%3A%2F%2Fwww.ncbi.nlm.nih.gov%2F"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submit.ncbi.nlm.nih.gov/" TargetMode="External"/><Relationship Id="rId2" Type="http://schemas.openxmlformats.org/officeDocument/2006/relationships/hyperlink" Target="https://www.ncbi.nlm.nih.gov/WebSub/" TargetMode="Externa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F1455D-5BD9-4F7A-907C-B43D938FC9E4}"/>
              </a:ext>
            </a:extLst>
          </p:cNvPr>
          <p:cNvSpPr>
            <a:spLocks noGrp="1"/>
          </p:cNvSpPr>
          <p:nvPr>
            <p:ph type="ctrTitle"/>
          </p:nvPr>
        </p:nvSpPr>
        <p:spPr/>
        <p:txBody>
          <a:bodyPr/>
          <a:lstStyle/>
          <a:p>
            <a:r>
              <a:rPr lang="en-US" dirty="0"/>
              <a:t>Module 2</a:t>
            </a:r>
            <a:br>
              <a:rPr lang="en-US" dirty="0"/>
            </a:br>
            <a:r>
              <a:rPr lang="en-US" dirty="0"/>
              <a:t>Data Sharing (NCBI and Strain-specific databases)</a:t>
            </a:r>
            <a:endParaRPr lang="en-GB" dirty="0"/>
          </a:p>
        </p:txBody>
      </p:sp>
      <p:sp>
        <p:nvSpPr>
          <p:cNvPr id="2" name="Subtitle 1"/>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a:xfrm>
            <a:off x="658652" y="5307800"/>
            <a:ext cx="2003425" cy="198201"/>
          </a:xfrm>
        </p:spPr>
        <p:txBody>
          <a:bodyPr/>
          <a:lstStyle/>
          <a:p>
            <a:r>
              <a:rPr lang="en-US" dirty="0"/>
              <a:t>16</a:t>
            </a:r>
            <a:r>
              <a:rPr lang="en-US" baseline="30000" dirty="0"/>
              <a:t>th</a:t>
            </a:r>
            <a:r>
              <a:rPr lang="en-US" dirty="0"/>
              <a:t> of March, 2021</a:t>
            </a:r>
          </a:p>
        </p:txBody>
      </p:sp>
      <p:sp>
        <p:nvSpPr>
          <p:cNvPr id="6" name="Text Placeholder 5"/>
          <p:cNvSpPr>
            <a:spLocks noGrp="1"/>
          </p:cNvSpPr>
          <p:nvPr>
            <p:ph type="body" sz="quarter" idx="15"/>
          </p:nvPr>
        </p:nvSpPr>
        <p:spPr>
          <a:xfrm>
            <a:off x="658652" y="5533268"/>
            <a:ext cx="6518762" cy="483101"/>
          </a:xfrm>
        </p:spPr>
        <p:txBody>
          <a:bodyPr/>
          <a:lstStyle/>
          <a:p>
            <a:r>
              <a:rPr lang="en-US" dirty="0"/>
              <a:t>Ayorinde O. </a:t>
            </a:r>
            <a:r>
              <a:rPr lang="en-US" dirty="0" err="1"/>
              <a:t>Afolayan</a:t>
            </a:r>
            <a:endParaRPr lang="en-US" dirty="0"/>
          </a:p>
          <a:p>
            <a:r>
              <a:rPr lang="en-US" dirty="0"/>
              <a:t>Global Health Research Unit for the Genomic Surveillance of Antimicrobial Resistance (GHRU-GSAR), Department of Pharmaceutical Microbiology, Faculty of Pharmacy, University of Ibadan, Oyo State, Nigeria</a:t>
            </a:r>
          </a:p>
        </p:txBody>
      </p:sp>
    </p:spTree>
    <p:extLst>
      <p:ext uri="{BB962C8B-B14F-4D97-AF65-F5344CB8AC3E}">
        <p14:creationId xmlns:p14="http://schemas.microsoft.com/office/powerpoint/2010/main" val="425321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0C59-6424-8245-A82F-8CBF462BEEB0}"/>
              </a:ext>
            </a:extLst>
          </p:cNvPr>
          <p:cNvSpPr>
            <a:spLocks noGrp="1"/>
          </p:cNvSpPr>
          <p:nvPr>
            <p:ph type="title"/>
          </p:nvPr>
        </p:nvSpPr>
        <p:spPr/>
        <p:txBody>
          <a:bodyPr/>
          <a:lstStyle/>
          <a:p>
            <a:r>
              <a:rPr lang="en-NG" dirty="0"/>
              <a:t>Example: Submission to SRA</a:t>
            </a:r>
          </a:p>
        </p:txBody>
      </p:sp>
      <p:pic>
        <p:nvPicPr>
          <p:cNvPr id="4" name="Content Placeholder 3">
            <a:extLst>
              <a:ext uri="{FF2B5EF4-FFF2-40B4-BE49-F238E27FC236}">
                <a16:creationId xmlns:a16="http://schemas.microsoft.com/office/drawing/2014/main" id="{6973F3AC-87A7-344E-BF9A-F29311DEB5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8813" y="2430442"/>
            <a:ext cx="10828337" cy="3576678"/>
          </a:xfrm>
          <a:prstGeom prst="rect">
            <a:avLst/>
          </a:prstGeom>
        </p:spPr>
      </p:pic>
    </p:spTree>
    <p:extLst>
      <p:ext uri="{BB962C8B-B14F-4D97-AF65-F5344CB8AC3E}">
        <p14:creationId xmlns:p14="http://schemas.microsoft.com/office/powerpoint/2010/main" val="230556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09C7-E3FD-0D4A-9F18-4BF9E63125D5}"/>
              </a:ext>
            </a:extLst>
          </p:cNvPr>
          <p:cNvSpPr>
            <a:spLocks noGrp="1"/>
          </p:cNvSpPr>
          <p:nvPr>
            <p:ph type="title"/>
          </p:nvPr>
        </p:nvSpPr>
        <p:spPr>
          <a:xfrm>
            <a:off x="658800" y="649382"/>
            <a:ext cx="10828800" cy="1040400"/>
          </a:xfrm>
        </p:spPr>
        <p:txBody>
          <a:bodyPr>
            <a:normAutofit fontScale="90000"/>
          </a:bodyPr>
          <a:lstStyle/>
          <a:p>
            <a:r>
              <a:rPr lang="en-NG" dirty="0"/>
              <a:t>Submission to GenBank: After approval, what next?</a:t>
            </a:r>
          </a:p>
        </p:txBody>
      </p:sp>
      <p:sp>
        <p:nvSpPr>
          <p:cNvPr id="3" name="Content Placeholder 2">
            <a:extLst>
              <a:ext uri="{FF2B5EF4-FFF2-40B4-BE49-F238E27FC236}">
                <a16:creationId xmlns:a16="http://schemas.microsoft.com/office/drawing/2014/main" id="{70CB0A61-E40F-E148-9AE6-3DCD1C760751}"/>
              </a:ext>
            </a:extLst>
          </p:cNvPr>
          <p:cNvSpPr>
            <a:spLocks noGrp="1"/>
          </p:cNvSpPr>
          <p:nvPr>
            <p:ph idx="1"/>
          </p:nvPr>
        </p:nvSpPr>
        <p:spPr/>
        <p:txBody>
          <a:bodyPr/>
          <a:lstStyle/>
          <a:p>
            <a:pPr marL="0" indent="0">
              <a:buNone/>
            </a:pPr>
            <a:endParaRPr lang="en-NG" dirty="0"/>
          </a:p>
        </p:txBody>
      </p:sp>
      <p:pic>
        <p:nvPicPr>
          <p:cNvPr id="5" name="Picture 4">
            <a:extLst>
              <a:ext uri="{FF2B5EF4-FFF2-40B4-BE49-F238E27FC236}">
                <a16:creationId xmlns:a16="http://schemas.microsoft.com/office/drawing/2014/main" id="{A6B325AF-D8D5-0C47-B4F6-E1D010422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39" y="1400884"/>
            <a:ext cx="11056721" cy="5020889"/>
          </a:xfrm>
          <a:prstGeom prst="rect">
            <a:avLst/>
          </a:prstGeom>
        </p:spPr>
      </p:pic>
      <p:sp>
        <p:nvSpPr>
          <p:cNvPr id="6" name="TextBox 5">
            <a:extLst>
              <a:ext uri="{FF2B5EF4-FFF2-40B4-BE49-F238E27FC236}">
                <a16:creationId xmlns:a16="http://schemas.microsoft.com/office/drawing/2014/main" id="{30D1342E-E9E2-2448-AFFA-DBAF04CA8B02}"/>
              </a:ext>
            </a:extLst>
          </p:cNvPr>
          <p:cNvSpPr txBox="1"/>
          <p:nvPr/>
        </p:nvSpPr>
        <p:spPr>
          <a:xfrm>
            <a:off x="621222" y="2441284"/>
            <a:ext cx="694011" cy="369332"/>
          </a:xfrm>
          <a:prstGeom prst="rect">
            <a:avLst/>
          </a:prstGeom>
          <a:noFill/>
          <a:ln w="38100">
            <a:solidFill>
              <a:srgbClr val="FF0000"/>
            </a:solidFill>
          </a:ln>
        </p:spPr>
        <p:txBody>
          <a:bodyPr wrap="square" rtlCol="0">
            <a:spAutoFit/>
          </a:bodyPr>
          <a:lstStyle/>
          <a:p>
            <a:endParaRPr lang="en-NG" dirty="0"/>
          </a:p>
        </p:txBody>
      </p:sp>
      <p:sp>
        <p:nvSpPr>
          <p:cNvPr id="7" name="TextBox 6">
            <a:extLst>
              <a:ext uri="{FF2B5EF4-FFF2-40B4-BE49-F238E27FC236}">
                <a16:creationId xmlns:a16="http://schemas.microsoft.com/office/drawing/2014/main" id="{E152BA7A-C880-2545-B4F8-6F0FAA4C1A3B}"/>
              </a:ext>
            </a:extLst>
          </p:cNvPr>
          <p:cNvSpPr txBox="1"/>
          <p:nvPr/>
        </p:nvSpPr>
        <p:spPr>
          <a:xfrm>
            <a:off x="6212910" y="2471122"/>
            <a:ext cx="1114816" cy="369332"/>
          </a:xfrm>
          <a:prstGeom prst="rect">
            <a:avLst/>
          </a:prstGeom>
          <a:noFill/>
          <a:ln w="38100">
            <a:solidFill>
              <a:srgbClr val="FF0000"/>
            </a:solidFill>
          </a:ln>
        </p:spPr>
        <p:txBody>
          <a:bodyPr wrap="square" rtlCol="0">
            <a:spAutoFit/>
          </a:bodyPr>
          <a:lstStyle/>
          <a:p>
            <a:endParaRPr lang="en-NG" dirty="0"/>
          </a:p>
        </p:txBody>
      </p:sp>
      <p:sp>
        <p:nvSpPr>
          <p:cNvPr id="9" name="TextBox 8">
            <a:extLst>
              <a:ext uri="{FF2B5EF4-FFF2-40B4-BE49-F238E27FC236}">
                <a16:creationId xmlns:a16="http://schemas.microsoft.com/office/drawing/2014/main" id="{4894FE70-F4AA-B04D-A4C6-2E9565F8444E}"/>
              </a:ext>
            </a:extLst>
          </p:cNvPr>
          <p:cNvSpPr txBox="1"/>
          <p:nvPr/>
        </p:nvSpPr>
        <p:spPr>
          <a:xfrm>
            <a:off x="6212910" y="4414744"/>
            <a:ext cx="2041742" cy="369332"/>
          </a:xfrm>
          <a:prstGeom prst="rect">
            <a:avLst/>
          </a:prstGeom>
          <a:noFill/>
          <a:ln w="38100">
            <a:solidFill>
              <a:srgbClr val="FF0000"/>
            </a:solidFill>
          </a:ln>
        </p:spPr>
        <p:txBody>
          <a:bodyPr wrap="square" rtlCol="0">
            <a:spAutoFit/>
          </a:bodyPr>
          <a:lstStyle/>
          <a:p>
            <a:endParaRPr lang="en-NG" dirty="0"/>
          </a:p>
        </p:txBody>
      </p:sp>
    </p:spTree>
    <p:extLst>
      <p:ext uri="{BB962C8B-B14F-4D97-AF65-F5344CB8AC3E}">
        <p14:creationId xmlns:p14="http://schemas.microsoft.com/office/powerpoint/2010/main" val="82753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0642-2342-0C4C-8104-60E5845FC3C7}"/>
              </a:ext>
            </a:extLst>
          </p:cNvPr>
          <p:cNvSpPr>
            <a:spLocks noGrp="1"/>
          </p:cNvSpPr>
          <p:nvPr>
            <p:ph type="title"/>
          </p:nvPr>
        </p:nvSpPr>
        <p:spPr/>
        <p:txBody>
          <a:bodyPr/>
          <a:lstStyle/>
          <a:p>
            <a:r>
              <a:rPr lang="en-NG" dirty="0"/>
              <a:t>Strain-specific Databases</a:t>
            </a:r>
          </a:p>
        </p:txBody>
      </p:sp>
      <p:sp>
        <p:nvSpPr>
          <p:cNvPr id="3" name="Content Placeholder 2">
            <a:extLst>
              <a:ext uri="{FF2B5EF4-FFF2-40B4-BE49-F238E27FC236}">
                <a16:creationId xmlns:a16="http://schemas.microsoft.com/office/drawing/2014/main" id="{3ED4B7D6-56DF-664A-AADC-A94DCAAF628D}"/>
              </a:ext>
            </a:extLst>
          </p:cNvPr>
          <p:cNvSpPr>
            <a:spLocks noGrp="1"/>
          </p:cNvSpPr>
          <p:nvPr>
            <p:ph idx="1"/>
          </p:nvPr>
        </p:nvSpPr>
        <p:spPr>
          <a:xfrm>
            <a:off x="658800" y="2329200"/>
            <a:ext cx="3124060" cy="3780000"/>
          </a:xfrm>
        </p:spPr>
        <p:txBody>
          <a:bodyPr/>
          <a:lstStyle/>
          <a:p>
            <a:r>
              <a:rPr lang="en-NG" dirty="0"/>
              <a:t>PubMLST (</a:t>
            </a:r>
            <a:r>
              <a:rPr lang="en-GB" dirty="0">
                <a:hlinkClick r:id="rId2"/>
              </a:rPr>
              <a:t>https://pubmlst.org/</a:t>
            </a:r>
            <a:r>
              <a:rPr lang="en-GB" dirty="0"/>
              <a:t>): An open access database containing genotypic and phenotypic information for &gt; 100 microbes.</a:t>
            </a:r>
            <a:endParaRPr lang="en-NG" dirty="0"/>
          </a:p>
        </p:txBody>
      </p:sp>
      <p:pic>
        <p:nvPicPr>
          <p:cNvPr id="5" name="Picture 4">
            <a:extLst>
              <a:ext uri="{FF2B5EF4-FFF2-40B4-BE49-F238E27FC236}">
                <a16:creationId xmlns:a16="http://schemas.microsoft.com/office/drawing/2014/main" id="{C50FAAEE-66DB-9243-8B25-D7CF3D34D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860" y="2592887"/>
            <a:ext cx="8218343" cy="2607117"/>
          </a:xfrm>
          <a:prstGeom prst="rect">
            <a:avLst/>
          </a:prstGeom>
        </p:spPr>
      </p:pic>
    </p:spTree>
    <p:extLst>
      <p:ext uri="{BB962C8B-B14F-4D97-AF65-F5344CB8AC3E}">
        <p14:creationId xmlns:p14="http://schemas.microsoft.com/office/powerpoint/2010/main" val="43502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6747-1B97-5A41-B3CD-BA1870D002F5}"/>
              </a:ext>
            </a:extLst>
          </p:cNvPr>
          <p:cNvSpPr>
            <a:spLocks noGrp="1"/>
          </p:cNvSpPr>
          <p:nvPr>
            <p:ph type="title"/>
          </p:nvPr>
        </p:nvSpPr>
        <p:spPr>
          <a:xfrm>
            <a:off x="696378" y="1238104"/>
            <a:ext cx="4401715" cy="1040400"/>
          </a:xfrm>
        </p:spPr>
        <p:txBody>
          <a:bodyPr>
            <a:normAutofit fontScale="90000"/>
          </a:bodyPr>
          <a:lstStyle/>
          <a:p>
            <a:r>
              <a:rPr lang="en-NG" dirty="0"/>
              <a:t>Strain-specific Databases:</a:t>
            </a:r>
          </a:p>
        </p:txBody>
      </p:sp>
      <p:pic>
        <p:nvPicPr>
          <p:cNvPr id="5" name="Content Placeholder 4">
            <a:extLst>
              <a:ext uri="{FF2B5EF4-FFF2-40B4-BE49-F238E27FC236}">
                <a16:creationId xmlns:a16="http://schemas.microsoft.com/office/drawing/2014/main" id="{0FDCBFC5-FA10-FF47-A7AB-A652F8644F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4603" y="591540"/>
            <a:ext cx="5298510" cy="5690334"/>
          </a:xfrm>
        </p:spPr>
      </p:pic>
      <p:sp>
        <p:nvSpPr>
          <p:cNvPr id="6" name="Content Placeholder 2">
            <a:extLst>
              <a:ext uri="{FF2B5EF4-FFF2-40B4-BE49-F238E27FC236}">
                <a16:creationId xmlns:a16="http://schemas.microsoft.com/office/drawing/2014/main" id="{31DA368A-5437-CC40-B511-4EB8A84CD9C0}"/>
              </a:ext>
            </a:extLst>
          </p:cNvPr>
          <p:cNvSpPr txBox="1">
            <a:spLocks/>
          </p:cNvSpPr>
          <p:nvPr/>
        </p:nvSpPr>
        <p:spPr>
          <a:xfrm>
            <a:off x="658800" y="2329200"/>
            <a:ext cx="5260612" cy="3780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err="1"/>
              <a:t>Enterobase</a:t>
            </a:r>
            <a:r>
              <a:rPr lang="en-GB" b="1" dirty="0"/>
              <a:t> (</a:t>
            </a:r>
            <a:r>
              <a:rPr lang="en-GB" b="1" u="sng" dirty="0">
                <a:hlinkClick r:id="rId3"/>
              </a:rPr>
              <a:t>https://enterobase.warwick.ac.uk/</a:t>
            </a:r>
            <a:r>
              <a:rPr lang="en-GB" b="1" dirty="0"/>
              <a:t>) </a:t>
            </a:r>
            <a:endParaRPr lang="en-GB" dirty="0"/>
          </a:p>
          <a:p>
            <a:endParaRPr lang="en-NG" dirty="0"/>
          </a:p>
        </p:txBody>
      </p:sp>
    </p:spTree>
    <p:extLst>
      <p:ext uri="{BB962C8B-B14F-4D97-AF65-F5344CB8AC3E}">
        <p14:creationId xmlns:p14="http://schemas.microsoft.com/office/powerpoint/2010/main" val="98204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B7A5-1619-6C45-A8EE-19504BDAE95A}"/>
              </a:ext>
            </a:extLst>
          </p:cNvPr>
          <p:cNvSpPr>
            <a:spLocks noGrp="1"/>
          </p:cNvSpPr>
          <p:nvPr>
            <p:ph type="title"/>
          </p:nvPr>
        </p:nvSpPr>
        <p:spPr>
          <a:xfrm>
            <a:off x="658800" y="1188000"/>
            <a:ext cx="4840126" cy="1040400"/>
          </a:xfrm>
        </p:spPr>
        <p:txBody>
          <a:bodyPr>
            <a:normAutofit/>
          </a:bodyPr>
          <a:lstStyle/>
          <a:p>
            <a:pPr algn="ctr"/>
            <a:r>
              <a:rPr lang="en-US" sz="3100" dirty="0"/>
              <a:t>Strain-specific Databases</a:t>
            </a:r>
            <a:endParaRPr lang="en-NG" sz="3100" dirty="0"/>
          </a:p>
        </p:txBody>
      </p:sp>
      <p:sp>
        <p:nvSpPr>
          <p:cNvPr id="3" name="Content Placeholder 2">
            <a:extLst>
              <a:ext uri="{FF2B5EF4-FFF2-40B4-BE49-F238E27FC236}">
                <a16:creationId xmlns:a16="http://schemas.microsoft.com/office/drawing/2014/main" id="{2CA1AC63-8C23-CF4D-8E50-0D6A166B38D0}"/>
              </a:ext>
            </a:extLst>
          </p:cNvPr>
          <p:cNvSpPr>
            <a:spLocks noGrp="1"/>
          </p:cNvSpPr>
          <p:nvPr>
            <p:ph idx="1"/>
          </p:nvPr>
        </p:nvSpPr>
        <p:spPr>
          <a:xfrm>
            <a:off x="658800" y="2329200"/>
            <a:ext cx="5260612" cy="3780000"/>
          </a:xfrm>
        </p:spPr>
        <p:txBody>
          <a:bodyPr>
            <a:normAutofit lnSpcReduction="10000"/>
          </a:bodyPr>
          <a:lstStyle/>
          <a:p>
            <a:r>
              <a:rPr lang="en-GB" dirty="0" err="1"/>
              <a:t>BIGSdb</a:t>
            </a:r>
            <a:r>
              <a:rPr lang="en-GB" dirty="0"/>
              <a:t>-Pasteur (</a:t>
            </a:r>
            <a:r>
              <a:rPr lang="en-GB" dirty="0">
                <a:hlinkClick r:id="rId2"/>
              </a:rPr>
              <a:t>https://bigsdb.pasteur.fr/</a:t>
            </a:r>
            <a:r>
              <a:rPr lang="en-GB" dirty="0"/>
              <a:t>): Hosts several databases based on </a:t>
            </a:r>
            <a:r>
              <a:rPr lang="en-GB" dirty="0" err="1"/>
              <a:t>multilocus</a:t>
            </a:r>
            <a:r>
              <a:rPr lang="en-GB" dirty="0"/>
              <a:t> sequence typing (MLST), whole genome based typing and supplementary schemes (in particular, antimicrobial resistance or virulence genes).</a:t>
            </a:r>
          </a:p>
          <a:p>
            <a:endParaRPr lang="en-NG" dirty="0"/>
          </a:p>
        </p:txBody>
      </p:sp>
      <p:pic>
        <p:nvPicPr>
          <p:cNvPr id="5" name="Picture 4">
            <a:extLst>
              <a:ext uri="{FF2B5EF4-FFF2-40B4-BE49-F238E27FC236}">
                <a16:creationId xmlns:a16="http://schemas.microsoft.com/office/drawing/2014/main" id="{6A5DB7AB-98E3-E048-96D5-A2E2D3D62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589" y="1188000"/>
            <a:ext cx="5164905" cy="5153677"/>
          </a:xfrm>
          <a:prstGeom prst="rect">
            <a:avLst/>
          </a:prstGeom>
        </p:spPr>
      </p:pic>
    </p:spTree>
    <p:extLst>
      <p:ext uri="{BB962C8B-B14F-4D97-AF65-F5344CB8AC3E}">
        <p14:creationId xmlns:p14="http://schemas.microsoft.com/office/powerpoint/2010/main" val="274930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5AF2-A6B3-5D4F-BC00-8F110113772D}"/>
              </a:ext>
            </a:extLst>
          </p:cNvPr>
          <p:cNvSpPr>
            <a:spLocks noGrp="1"/>
          </p:cNvSpPr>
          <p:nvPr>
            <p:ph type="title"/>
          </p:nvPr>
        </p:nvSpPr>
        <p:spPr/>
        <p:txBody>
          <a:bodyPr/>
          <a:lstStyle/>
          <a:p>
            <a:r>
              <a:rPr lang="en-NG" i="1" dirty="0"/>
              <a:t>Klebsiella</a:t>
            </a:r>
            <a:r>
              <a:rPr lang="en-NG" dirty="0"/>
              <a:t> species complex database</a:t>
            </a:r>
          </a:p>
        </p:txBody>
      </p:sp>
      <p:sp>
        <p:nvSpPr>
          <p:cNvPr id="3" name="Content Placeholder 2">
            <a:extLst>
              <a:ext uri="{FF2B5EF4-FFF2-40B4-BE49-F238E27FC236}">
                <a16:creationId xmlns:a16="http://schemas.microsoft.com/office/drawing/2014/main" id="{FA100A65-7350-DD4A-859D-4DAE59E0FE80}"/>
              </a:ext>
            </a:extLst>
          </p:cNvPr>
          <p:cNvSpPr>
            <a:spLocks noGrp="1"/>
          </p:cNvSpPr>
          <p:nvPr>
            <p:ph idx="1"/>
          </p:nvPr>
        </p:nvSpPr>
        <p:spPr/>
        <p:txBody>
          <a:bodyPr>
            <a:normAutofit lnSpcReduction="10000"/>
          </a:bodyPr>
          <a:lstStyle/>
          <a:p>
            <a:r>
              <a:rPr lang="en-NG" dirty="0"/>
              <a:t>Here (</a:t>
            </a:r>
            <a:r>
              <a:rPr lang="en-GB" dirty="0">
                <a:hlinkClick r:id="rId2"/>
              </a:rPr>
              <a:t>https://bigsdb.pasteur.fr/klebsiella/klebsiella.html</a:t>
            </a:r>
            <a:r>
              <a:rPr lang="en-NG" dirty="0"/>
              <a:t>) we find </a:t>
            </a:r>
            <a:r>
              <a:rPr lang="en-GB" dirty="0"/>
              <a:t>genomic data and genotypic definitions for isolates of the </a:t>
            </a:r>
            <a:r>
              <a:rPr lang="en-GB" i="1" dirty="0"/>
              <a:t>K. pneumoniae</a:t>
            </a:r>
            <a:r>
              <a:rPr lang="en-GB" dirty="0"/>
              <a:t> species complex (also called </a:t>
            </a:r>
            <a:r>
              <a:rPr lang="en-GB" i="1" dirty="0"/>
              <a:t>K. pneumoniae</a:t>
            </a:r>
            <a:r>
              <a:rPr lang="en-GB" dirty="0"/>
              <a:t> </a:t>
            </a:r>
            <a:r>
              <a:rPr lang="en-GB" dirty="0" err="1"/>
              <a:t>sensu</a:t>
            </a:r>
            <a:r>
              <a:rPr lang="en-GB" dirty="0"/>
              <a:t> </a:t>
            </a:r>
            <a:r>
              <a:rPr lang="en-GB" dirty="0" err="1"/>
              <a:t>lato</a:t>
            </a:r>
            <a:r>
              <a:rPr lang="en-GB" dirty="0"/>
              <a:t>, i.e., including </a:t>
            </a:r>
            <a:r>
              <a:rPr lang="en-GB" b="1" i="1" dirty="0"/>
              <a:t>K. pneumoniae</a:t>
            </a:r>
            <a:r>
              <a:rPr lang="en-GB" b="1" dirty="0"/>
              <a:t>, </a:t>
            </a:r>
            <a:r>
              <a:rPr lang="en-GB" b="1" i="1" dirty="0"/>
              <a:t>K. quasipneumoniae</a:t>
            </a:r>
            <a:r>
              <a:rPr lang="en-GB" b="1" dirty="0"/>
              <a:t>, </a:t>
            </a:r>
            <a:r>
              <a:rPr lang="en-GB" b="1" i="1" dirty="0"/>
              <a:t>K. </a:t>
            </a:r>
            <a:r>
              <a:rPr lang="en-GB" b="1" i="1" dirty="0" err="1"/>
              <a:t>variicola</a:t>
            </a:r>
            <a:r>
              <a:rPr lang="en-GB" dirty="0"/>
              <a:t> and related taxa) based on</a:t>
            </a:r>
          </a:p>
          <a:p>
            <a:pPr lvl="1"/>
            <a:r>
              <a:rPr lang="en-GB" dirty="0"/>
              <a:t> </a:t>
            </a:r>
            <a:r>
              <a:rPr lang="en-GB" dirty="0" err="1"/>
              <a:t>Multilocus</a:t>
            </a:r>
            <a:r>
              <a:rPr lang="en-GB" dirty="0"/>
              <a:t> Sequence Typing (MLST), </a:t>
            </a:r>
          </a:p>
          <a:p>
            <a:pPr lvl="1"/>
            <a:r>
              <a:rPr lang="en-GB" dirty="0"/>
              <a:t>core genome MLST (</a:t>
            </a:r>
            <a:r>
              <a:rPr lang="en-GB" dirty="0" err="1"/>
              <a:t>cgMLST</a:t>
            </a:r>
            <a:r>
              <a:rPr lang="en-GB" dirty="0"/>
              <a:t>), </a:t>
            </a:r>
          </a:p>
          <a:p>
            <a:pPr lvl="1"/>
            <a:r>
              <a:rPr lang="en-GB" dirty="0"/>
              <a:t>ribosomal MLST (</a:t>
            </a:r>
            <a:r>
              <a:rPr lang="en-GB" dirty="0" err="1"/>
              <a:t>rMLST</a:t>
            </a:r>
            <a:r>
              <a:rPr lang="en-GB" dirty="0"/>
              <a:t>), </a:t>
            </a:r>
          </a:p>
          <a:p>
            <a:pPr lvl="1"/>
            <a:r>
              <a:rPr lang="en-GB" dirty="0"/>
              <a:t>capsular typing (</a:t>
            </a:r>
            <a:r>
              <a:rPr lang="en-GB" dirty="0" err="1"/>
              <a:t>wzc</a:t>
            </a:r>
            <a:r>
              <a:rPr lang="en-GB" dirty="0"/>
              <a:t> and </a:t>
            </a:r>
            <a:r>
              <a:rPr lang="en-GB" dirty="0" err="1"/>
              <a:t>wzi</a:t>
            </a:r>
            <a:r>
              <a:rPr lang="en-GB" dirty="0"/>
              <a:t> sequencing) and </a:t>
            </a:r>
          </a:p>
          <a:p>
            <a:pPr lvl="1"/>
            <a:r>
              <a:rPr lang="en-GB" dirty="0"/>
              <a:t>MLST of virulence gene clusters</a:t>
            </a:r>
            <a:endParaRPr lang="en-NG" dirty="0"/>
          </a:p>
        </p:txBody>
      </p:sp>
    </p:spTree>
    <p:extLst>
      <p:ext uri="{BB962C8B-B14F-4D97-AF65-F5344CB8AC3E}">
        <p14:creationId xmlns:p14="http://schemas.microsoft.com/office/powerpoint/2010/main" val="52662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F53DE-E2A4-EF4E-8989-722DCEC040D7}"/>
              </a:ext>
            </a:extLst>
          </p:cNvPr>
          <p:cNvSpPr>
            <a:spLocks noGrp="1"/>
          </p:cNvSpPr>
          <p:nvPr>
            <p:ph type="title"/>
          </p:nvPr>
        </p:nvSpPr>
        <p:spPr/>
        <p:txBody>
          <a:bodyPr/>
          <a:lstStyle/>
          <a:p>
            <a:r>
              <a:rPr lang="en-NG" i="1" dirty="0"/>
              <a:t>Klebsiella</a:t>
            </a:r>
            <a:r>
              <a:rPr lang="en-NG" dirty="0"/>
              <a:t> species complex database</a:t>
            </a:r>
          </a:p>
        </p:txBody>
      </p:sp>
      <p:sp>
        <p:nvSpPr>
          <p:cNvPr id="3" name="Content Placeholder 2">
            <a:extLst>
              <a:ext uri="{FF2B5EF4-FFF2-40B4-BE49-F238E27FC236}">
                <a16:creationId xmlns:a16="http://schemas.microsoft.com/office/drawing/2014/main" id="{97B2B1BA-3808-F14D-8486-95A8963E3773}"/>
              </a:ext>
            </a:extLst>
          </p:cNvPr>
          <p:cNvSpPr>
            <a:spLocks noGrp="1"/>
          </p:cNvSpPr>
          <p:nvPr>
            <p:ph idx="1"/>
          </p:nvPr>
        </p:nvSpPr>
        <p:spPr/>
        <p:txBody>
          <a:bodyPr>
            <a:normAutofit fontScale="92500" lnSpcReduction="10000"/>
          </a:bodyPr>
          <a:lstStyle/>
          <a:p>
            <a:r>
              <a:rPr lang="en-NG" dirty="0"/>
              <a:t>There are two databases within the </a:t>
            </a:r>
            <a:r>
              <a:rPr lang="en-NG" i="1" dirty="0"/>
              <a:t>Klebsiella</a:t>
            </a:r>
            <a:r>
              <a:rPr lang="en-NG" dirty="0"/>
              <a:t> species complex database:</a:t>
            </a:r>
          </a:p>
          <a:p>
            <a:pPr lvl="1"/>
            <a:r>
              <a:rPr lang="en-NG" dirty="0"/>
              <a:t>Sequences and profile database</a:t>
            </a:r>
          </a:p>
          <a:p>
            <a:pPr lvl="1"/>
            <a:r>
              <a:rPr lang="en-NG" dirty="0"/>
              <a:t>Isolates database</a:t>
            </a:r>
          </a:p>
          <a:p>
            <a:r>
              <a:rPr lang="en-NG" dirty="0"/>
              <a:t>To submit isolates (with novel sequence types for curation and assignment of STs) or alleles or MLST profiles, one must first log in to the respective databases (temporary username and password is given by </a:t>
            </a:r>
            <a:r>
              <a:rPr lang="en-NG" i="1" dirty="0"/>
              <a:t>Klebsiella</a:t>
            </a:r>
            <a:r>
              <a:rPr lang="en-NG" dirty="0"/>
              <a:t> curators if contacted (</a:t>
            </a:r>
            <a:r>
              <a:rPr lang="en-GB" u="sng" dirty="0">
                <a:hlinkClick r:id="rId2"/>
              </a:rPr>
              <a:t>klebsiellaMLST@pasteur.fr</a:t>
            </a:r>
            <a:r>
              <a:rPr lang="en-NG" dirty="0">
                <a:hlinkClick r:id="rId2"/>
              </a:rPr>
              <a:t>)</a:t>
            </a:r>
            <a:r>
              <a:rPr lang="en-NG" dirty="0"/>
              <a:t>).</a:t>
            </a:r>
          </a:p>
          <a:p>
            <a:r>
              <a:rPr lang="en-NG" dirty="0"/>
              <a:t>One could also search the </a:t>
            </a:r>
            <a:r>
              <a:rPr lang="en-NG" i="1" dirty="0"/>
              <a:t>Klebsiella</a:t>
            </a:r>
            <a:r>
              <a:rPr lang="en-NG" dirty="0"/>
              <a:t> species complex database for alleles or profiles of interest, and dowload for subsequent analyses.</a:t>
            </a:r>
          </a:p>
        </p:txBody>
      </p:sp>
    </p:spTree>
    <p:extLst>
      <p:ext uri="{BB962C8B-B14F-4D97-AF65-F5344CB8AC3E}">
        <p14:creationId xmlns:p14="http://schemas.microsoft.com/office/powerpoint/2010/main" val="47106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B5A40-7557-3F41-8A43-BA1D6AD6ACCD}"/>
              </a:ext>
            </a:extLst>
          </p:cNvPr>
          <p:cNvSpPr>
            <a:spLocks noGrp="1"/>
          </p:cNvSpPr>
          <p:nvPr>
            <p:ph type="title"/>
          </p:nvPr>
        </p:nvSpPr>
        <p:spPr/>
        <p:txBody>
          <a:bodyPr/>
          <a:lstStyle/>
          <a:p>
            <a:r>
              <a:rPr lang="en-NG" i="1" dirty="0"/>
              <a:t>Klebsiella</a:t>
            </a:r>
            <a:r>
              <a:rPr lang="en-NG" dirty="0"/>
              <a:t> species complex database</a:t>
            </a:r>
          </a:p>
        </p:txBody>
      </p:sp>
      <p:sp>
        <p:nvSpPr>
          <p:cNvPr id="3" name="Content Placeholder 2">
            <a:extLst>
              <a:ext uri="{FF2B5EF4-FFF2-40B4-BE49-F238E27FC236}">
                <a16:creationId xmlns:a16="http://schemas.microsoft.com/office/drawing/2014/main" id="{88832863-457E-8848-90F4-7B128D308E3A}"/>
              </a:ext>
            </a:extLst>
          </p:cNvPr>
          <p:cNvSpPr>
            <a:spLocks noGrp="1"/>
          </p:cNvSpPr>
          <p:nvPr>
            <p:ph idx="1"/>
          </p:nvPr>
        </p:nvSpPr>
        <p:spPr>
          <a:xfrm>
            <a:off x="658800" y="2329200"/>
            <a:ext cx="7069759" cy="3780000"/>
          </a:xfrm>
        </p:spPr>
        <p:txBody>
          <a:bodyPr/>
          <a:lstStyle/>
          <a:p>
            <a:r>
              <a:rPr lang="en-NG" dirty="0"/>
              <a:t>Sequence and profile database login (</a:t>
            </a:r>
            <a:r>
              <a:rPr lang="en-GB" dirty="0">
                <a:hlinkClick r:id="rId2"/>
              </a:rPr>
              <a:t>https://bigsdb.pasteur.fr/cgi-bin/bigsdb/bigsdb.pl?db=pubmlst_klebsiella_seqdef&amp;page=login</a:t>
            </a:r>
            <a:r>
              <a:rPr lang="en-GB" dirty="0"/>
              <a:t>).  </a:t>
            </a:r>
          </a:p>
          <a:p>
            <a:r>
              <a:rPr lang="en-GB" dirty="0"/>
              <a:t>Login          Submission          Manage Submissions           Choose submission type (alleles or MLST profiles).</a:t>
            </a:r>
            <a:endParaRPr lang="en-NG" dirty="0"/>
          </a:p>
        </p:txBody>
      </p:sp>
      <p:cxnSp>
        <p:nvCxnSpPr>
          <p:cNvPr id="5" name="Straight Arrow Connector 4">
            <a:extLst>
              <a:ext uri="{FF2B5EF4-FFF2-40B4-BE49-F238E27FC236}">
                <a16:creationId xmlns:a16="http://schemas.microsoft.com/office/drawing/2014/main" id="{9EA1D4E4-08A5-3041-9D54-F74CECFB4DBF}"/>
              </a:ext>
            </a:extLst>
          </p:cNvPr>
          <p:cNvCxnSpPr/>
          <p:nvPr/>
        </p:nvCxnSpPr>
        <p:spPr>
          <a:xfrm>
            <a:off x="1941534" y="4221271"/>
            <a:ext cx="85177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458C4552-2B64-AF4E-8823-C124A2D25E0F}"/>
              </a:ext>
            </a:extLst>
          </p:cNvPr>
          <p:cNvCxnSpPr/>
          <p:nvPr/>
        </p:nvCxnSpPr>
        <p:spPr>
          <a:xfrm>
            <a:off x="4749452" y="4221271"/>
            <a:ext cx="85177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CD8F5562-3D1E-A946-9545-D9485BA7A241}"/>
              </a:ext>
            </a:extLst>
          </p:cNvPr>
          <p:cNvCxnSpPr/>
          <p:nvPr/>
        </p:nvCxnSpPr>
        <p:spPr>
          <a:xfrm>
            <a:off x="3108542" y="4624191"/>
            <a:ext cx="85177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271C7DBB-E738-114A-B441-41A4EA98E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1743" y="1979113"/>
            <a:ext cx="3277446" cy="2517732"/>
          </a:xfrm>
          <a:prstGeom prst="rect">
            <a:avLst/>
          </a:prstGeom>
        </p:spPr>
      </p:pic>
    </p:spTree>
    <p:extLst>
      <p:ext uri="{BB962C8B-B14F-4D97-AF65-F5344CB8AC3E}">
        <p14:creationId xmlns:p14="http://schemas.microsoft.com/office/powerpoint/2010/main" val="415827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EA3D2-FADA-2849-AF8B-33B8E26934F5}"/>
              </a:ext>
            </a:extLst>
          </p:cNvPr>
          <p:cNvSpPr>
            <a:spLocks noGrp="1"/>
          </p:cNvSpPr>
          <p:nvPr>
            <p:ph type="title"/>
          </p:nvPr>
        </p:nvSpPr>
        <p:spPr/>
        <p:txBody>
          <a:bodyPr>
            <a:normAutofit fontScale="90000"/>
          </a:bodyPr>
          <a:lstStyle/>
          <a:p>
            <a:r>
              <a:rPr lang="en-NG" i="1" dirty="0"/>
              <a:t>Klebsiella</a:t>
            </a:r>
            <a:r>
              <a:rPr lang="en-NG" dirty="0"/>
              <a:t> species complex database: Submission type (allele/MLST profile) within the Sequence and profile database</a:t>
            </a:r>
          </a:p>
        </p:txBody>
      </p:sp>
      <p:pic>
        <p:nvPicPr>
          <p:cNvPr id="5" name="Content Placeholder 4">
            <a:extLst>
              <a:ext uri="{FF2B5EF4-FFF2-40B4-BE49-F238E27FC236}">
                <a16:creationId xmlns:a16="http://schemas.microsoft.com/office/drawing/2014/main" id="{36334F4C-5BB0-9F46-962A-6B16FE3142C5}"/>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546066" y="2541552"/>
            <a:ext cx="5867260" cy="2976582"/>
          </a:xfrm>
        </p:spPr>
      </p:pic>
      <p:pic>
        <p:nvPicPr>
          <p:cNvPr id="7" name="Picture 6">
            <a:extLst>
              <a:ext uri="{FF2B5EF4-FFF2-40B4-BE49-F238E27FC236}">
                <a16:creationId xmlns:a16="http://schemas.microsoft.com/office/drawing/2014/main" id="{C2FD2627-30BC-AD47-9A45-A785F1CF9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060" y="2475622"/>
            <a:ext cx="5576908" cy="3108441"/>
          </a:xfrm>
          <a:prstGeom prst="rect">
            <a:avLst/>
          </a:prstGeom>
        </p:spPr>
      </p:pic>
    </p:spTree>
    <p:extLst>
      <p:ext uri="{BB962C8B-B14F-4D97-AF65-F5344CB8AC3E}">
        <p14:creationId xmlns:p14="http://schemas.microsoft.com/office/powerpoint/2010/main" val="276926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3E0A-ADC8-5849-AE67-72E130D2EEA5}"/>
              </a:ext>
            </a:extLst>
          </p:cNvPr>
          <p:cNvSpPr>
            <a:spLocks noGrp="1"/>
          </p:cNvSpPr>
          <p:nvPr>
            <p:ph type="title"/>
          </p:nvPr>
        </p:nvSpPr>
        <p:spPr/>
        <p:txBody>
          <a:bodyPr/>
          <a:lstStyle/>
          <a:p>
            <a:r>
              <a:rPr lang="en-NG" i="1" dirty="0"/>
              <a:t>Klebsiella</a:t>
            </a:r>
            <a:r>
              <a:rPr lang="en-NG" dirty="0"/>
              <a:t> species complex database</a:t>
            </a:r>
          </a:p>
        </p:txBody>
      </p:sp>
      <p:sp>
        <p:nvSpPr>
          <p:cNvPr id="3" name="Content Placeholder 2">
            <a:extLst>
              <a:ext uri="{FF2B5EF4-FFF2-40B4-BE49-F238E27FC236}">
                <a16:creationId xmlns:a16="http://schemas.microsoft.com/office/drawing/2014/main" id="{3454C15A-5EDD-9B4D-8E8B-95468E890D32}"/>
              </a:ext>
            </a:extLst>
          </p:cNvPr>
          <p:cNvSpPr>
            <a:spLocks noGrp="1"/>
          </p:cNvSpPr>
          <p:nvPr>
            <p:ph idx="1"/>
          </p:nvPr>
        </p:nvSpPr>
        <p:spPr>
          <a:xfrm>
            <a:off x="658799" y="2329200"/>
            <a:ext cx="7119863" cy="3780000"/>
          </a:xfrm>
        </p:spPr>
        <p:txBody>
          <a:bodyPr>
            <a:normAutofit/>
          </a:bodyPr>
          <a:lstStyle/>
          <a:p>
            <a:r>
              <a:rPr lang="en-NG" dirty="0"/>
              <a:t>Isolate database login (</a:t>
            </a:r>
            <a:r>
              <a:rPr lang="en-GB" dirty="0">
                <a:hlinkClick r:id="rId2"/>
              </a:rPr>
              <a:t>https://bigsdb.pasteur.fr/cgi-bin/bigsdb/bigsdb.pl?db=pubmlst_klebsiella_isolates</a:t>
            </a:r>
            <a:r>
              <a:rPr lang="en-GB" dirty="0"/>
              <a:t>). </a:t>
            </a:r>
          </a:p>
          <a:p>
            <a:pPr lvl="0"/>
            <a:r>
              <a:rPr lang="en-GB" dirty="0">
                <a:solidFill>
                  <a:srgbClr val="000000"/>
                </a:solidFill>
              </a:rPr>
              <a:t>Login           Submission           Manage Submissions           Choose submission type</a:t>
            </a:r>
          </a:p>
          <a:p>
            <a:pPr lvl="1"/>
            <a:r>
              <a:rPr lang="en-GB" u="sng" dirty="0">
                <a:hlinkClick r:id="rId3"/>
              </a:rPr>
              <a:t>isolates</a:t>
            </a:r>
            <a:r>
              <a:rPr lang="en-GB" dirty="0"/>
              <a:t> (without assembly files)</a:t>
            </a:r>
          </a:p>
          <a:p>
            <a:pPr lvl="1"/>
            <a:r>
              <a:rPr lang="en-GB" dirty="0">
                <a:hlinkClick r:id="rId4"/>
              </a:rPr>
              <a:t>genomes</a:t>
            </a:r>
            <a:r>
              <a:rPr lang="en-GB" dirty="0"/>
              <a:t> (isolate records with assembly files)</a:t>
            </a:r>
            <a:endParaRPr lang="en-NG" dirty="0">
              <a:solidFill>
                <a:srgbClr val="000000"/>
              </a:solidFill>
            </a:endParaRPr>
          </a:p>
          <a:p>
            <a:endParaRPr lang="en-NG" dirty="0"/>
          </a:p>
        </p:txBody>
      </p:sp>
      <p:pic>
        <p:nvPicPr>
          <p:cNvPr id="5" name="Picture 4">
            <a:extLst>
              <a:ext uri="{FF2B5EF4-FFF2-40B4-BE49-F238E27FC236}">
                <a16:creationId xmlns:a16="http://schemas.microsoft.com/office/drawing/2014/main" id="{67D2DBCB-2052-1247-9923-42D73E34C6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5507" y="2016050"/>
            <a:ext cx="3865793" cy="3144674"/>
          </a:xfrm>
          <a:prstGeom prst="rect">
            <a:avLst/>
          </a:prstGeom>
        </p:spPr>
      </p:pic>
      <p:cxnSp>
        <p:nvCxnSpPr>
          <p:cNvPr id="6" name="Straight Arrow Connector 5">
            <a:extLst>
              <a:ext uri="{FF2B5EF4-FFF2-40B4-BE49-F238E27FC236}">
                <a16:creationId xmlns:a16="http://schemas.microsoft.com/office/drawing/2014/main" id="{BEE99279-8E68-0D41-AC51-A3EDA33EC37B}"/>
              </a:ext>
            </a:extLst>
          </p:cNvPr>
          <p:cNvCxnSpPr/>
          <p:nvPr/>
        </p:nvCxnSpPr>
        <p:spPr>
          <a:xfrm>
            <a:off x="1941534" y="4221271"/>
            <a:ext cx="85177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FD025350-05D9-7B41-9988-C20EC1EE0403}"/>
              </a:ext>
            </a:extLst>
          </p:cNvPr>
          <p:cNvCxnSpPr/>
          <p:nvPr/>
        </p:nvCxnSpPr>
        <p:spPr>
          <a:xfrm>
            <a:off x="4837134" y="4223358"/>
            <a:ext cx="85177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A737EB32-6A1D-E043-8471-5427B8A891E2}"/>
              </a:ext>
            </a:extLst>
          </p:cNvPr>
          <p:cNvCxnSpPr/>
          <p:nvPr/>
        </p:nvCxnSpPr>
        <p:spPr>
          <a:xfrm>
            <a:off x="3133595" y="4624191"/>
            <a:ext cx="85177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462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C1CDC-99EB-410A-A021-B32A576AE41B}"/>
              </a:ext>
            </a:extLst>
          </p:cNvPr>
          <p:cNvSpPr>
            <a:spLocks noGrp="1"/>
          </p:cNvSpPr>
          <p:nvPr>
            <p:ph type="title"/>
          </p:nvPr>
        </p:nvSpPr>
        <p:spPr/>
        <p:txBody>
          <a:bodyPr/>
          <a:lstStyle/>
          <a:p>
            <a:r>
              <a:rPr lang="en-GB" dirty="0"/>
              <a:t>Outline</a:t>
            </a:r>
          </a:p>
        </p:txBody>
      </p:sp>
      <p:sp>
        <p:nvSpPr>
          <p:cNvPr id="7" name="Content Placeholder 6">
            <a:extLst>
              <a:ext uri="{FF2B5EF4-FFF2-40B4-BE49-F238E27FC236}">
                <a16:creationId xmlns:a16="http://schemas.microsoft.com/office/drawing/2014/main" id="{E81F27EC-7455-47AA-95D7-F260454416DB}"/>
              </a:ext>
            </a:extLst>
          </p:cNvPr>
          <p:cNvSpPr>
            <a:spLocks noGrp="1"/>
          </p:cNvSpPr>
          <p:nvPr>
            <p:ph idx="1"/>
          </p:nvPr>
        </p:nvSpPr>
        <p:spPr>
          <a:xfrm>
            <a:off x="658800" y="2120900"/>
            <a:ext cx="11101400" cy="4216400"/>
          </a:xfrm>
        </p:spPr>
        <p:txBody>
          <a:bodyPr>
            <a:normAutofit/>
          </a:bodyPr>
          <a:lstStyle/>
          <a:p>
            <a:r>
              <a:rPr lang="en-GB" dirty="0"/>
              <a:t>Overview of GenBank and NCBI</a:t>
            </a:r>
          </a:p>
          <a:p>
            <a:r>
              <a:rPr lang="en-GB" dirty="0"/>
              <a:t>Submission of sequence data to GenBank</a:t>
            </a:r>
          </a:p>
          <a:p>
            <a:r>
              <a:rPr lang="en-GB" dirty="0"/>
              <a:t>Overview of </a:t>
            </a:r>
            <a:r>
              <a:rPr lang="en-NG" dirty="0"/>
              <a:t>Strain-specific Databases</a:t>
            </a:r>
          </a:p>
          <a:p>
            <a:r>
              <a:rPr lang="en-GB" dirty="0"/>
              <a:t>Submission of data to </a:t>
            </a:r>
            <a:r>
              <a:rPr lang="en-GB" i="1" dirty="0"/>
              <a:t>Klebsiella</a:t>
            </a:r>
            <a:r>
              <a:rPr lang="en-GB" dirty="0"/>
              <a:t> species complex database</a:t>
            </a:r>
          </a:p>
        </p:txBody>
      </p:sp>
    </p:spTree>
    <p:extLst>
      <p:ext uri="{BB962C8B-B14F-4D97-AF65-F5344CB8AC3E}">
        <p14:creationId xmlns:p14="http://schemas.microsoft.com/office/powerpoint/2010/main" val="318066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7659-033A-3B4F-9826-39E75063BD14}"/>
              </a:ext>
            </a:extLst>
          </p:cNvPr>
          <p:cNvSpPr>
            <a:spLocks noGrp="1"/>
          </p:cNvSpPr>
          <p:nvPr>
            <p:ph type="title"/>
          </p:nvPr>
        </p:nvSpPr>
        <p:spPr/>
        <p:txBody>
          <a:bodyPr>
            <a:normAutofit fontScale="90000"/>
          </a:bodyPr>
          <a:lstStyle/>
          <a:p>
            <a:r>
              <a:rPr lang="en-NG" i="1" dirty="0"/>
              <a:t>Klebsiella</a:t>
            </a:r>
            <a:r>
              <a:rPr lang="en-NG" dirty="0"/>
              <a:t> species complex database: Submission Type (isolates/genomes) within the Isolates database.</a:t>
            </a:r>
          </a:p>
        </p:txBody>
      </p:sp>
      <p:pic>
        <p:nvPicPr>
          <p:cNvPr id="5" name="Content Placeholder 4">
            <a:extLst>
              <a:ext uri="{FF2B5EF4-FFF2-40B4-BE49-F238E27FC236}">
                <a16:creationId xmlns:a16="http://schemas.microsoft.com/office/drawing/2014/main" id="{B3129EAB-2BCB-3B4F-AAE4-FDB552E8A28F}"/>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70701" y="2780778"/>
            <a:ext cx="4608627" cy="2100371"/>
          </a:xfrm>
        </p:spPr>
      </p:pic>
      <p:pic>
        <p:nvPicPr>
          <p:cNvPr id="7" name="Picture 6">
            <a:extLst>
              <a:ext uri="{FF2B5EF4-FFF2-40B4-BE49-F238E27FC236}">
                <a16:creationId xmlns:a16="http://schemas.microsoft.com/office/drawing/2014/main" id="{97912EBC-6312-0943-8F50-9AD5DC84A03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20412" y="2780778"/>
            <a:ext cx="6267188" cy="2134280"/>
          </a:xfrm>
          <a:prstGeom prst="rect">
            <a:avLst/>
          </a:prstGeom>
        </p:spPr>
      </p:pic>
    </p:spTree>
    <p:extLst>
      <p:ext uri="{BB962C8B-B14F-4D97-AF65-F5344CB8AC3E}">
        <p14:creationId xmlns:p14="http://schemas.microsoft.com/office/powerpoint/2010/main" val="151511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C31E70F-34EF-CC4A-9F61-2A6F992C2A0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3826" b="13826"/>
          <a:stretch>
            <a:fillRect/>
          </a:stretch>
        </p:blipFill>
        <p:spPr>
          <a:xfrm>
            <a:off x="5264150" y="4240213"/>
            <a:ext cx="1257300" cy="909637"/>
          </a:xfrm>
        </p:spPr>
      </p:pic>
      <p:pic>
        <p:nvPicPr>
          <p:cNvPr id="9" name="Picture Placeholder 6"/>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tretch>
            <a:fillRect/>
          </a:stretch>
        </p:blipFill>
        <p:spPr>
          <a:xfrm>
            <a:off x="3312359" y="4240700"/>
            <a:ext cx="1596121" cy="910288"/>
          </a:xfrm>
        </p:spPr>
      </p:pic>
      <p:pic>
        <p:nvPicPr>
          <p:cNvPr id="4" name="Billede 6">
            <a:extLst>
              <a:ext uri="{FF2B5EF4-FFF2-40B4-BE49-F238E27FC236}">
                <a16:creationId xmlns:a16="http://schemas.microsoft.com/office/drawing/2014/main" id="{11B558FA-A2F4-B947-B37B-E513C2B9FE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028" y="2570820"/>
            <a:ext cx="1024532" cy="1125858"/>
          </a:xfrm>
          <a:prstGeom prst="rect">
            <a:avLst/>
          </a:prstGeom>
        </p:spPr>
      </p:pic>
      <p:pic>
        <p:nvPicPr>
          <p:cNvPr id="1026" name="Picture 2" descr="NIHR Global Health Research Unit - Genomic Surveillance of Antimicrobial  Resistance">
            <a:extLst>
              <a:ext uri="{FF2B5EF4-FFF2-40B4-BE49-F238E27FC236}">
                <a16:creationId xmlns:a16="http://schemas.microsoft.com/office/drawing/2014/main" id="{D1286038-4702-E748-9B08-7A09EB592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4450" y="2691336"/>
            <a:ext cx="2514030" cy="846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05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4B8-221C-664B-A913-F86AFDEFC240}"/>
              </a:ext>
            </a:extLst>
          </p:cNvPr>
          <p:cNvSpPr>
            <a:spLocks noGrp="1"/>
          </p:cNvSpPr>
          <p:nvPr>
            <p:ph type="title"/>
          </p:nvPr>
        </p:nvSpPr>
        <p:spPr/>
        <p:txBody>
          <a:bodyPr/>
          <a:lstStyle/>
          <a:p>
            <a:r>
              <a:rPr lang="en-NG" dirty="0"/>
              <a:t>GenBank</a:t>
            </a:r>
          </a:p>
        </p:txBody>
      </p:sp>
      <p:sp>
        <p:nvSpPr>
          <p:cNvPr id="3" name="Content Placeholder 2">
            <a:extLst>
              <a:ext uri="{FF2B5EF4-FFF2-40B4-BE49-F238E27FC236}">
                <a16:creationId xmlns:a16="http://schemas.microsoft.com/office/drawing/2014/main" id="{74473CAB-4852-B24F-AF01-FA2481004CD4}"/>
              </a:ext>
            </a:extLst>
          </p:cNvPr>
          <p:cNvSpPr>
            <a:spLocks noGrp="1"/>
          </p:cNvSpPr>
          <p:nvPr>
            <p:ph idx="1"/>
          </p:nvPr>
        </p:nvSpPr>
        <p:spPr/>
        <p:txBody>
          <a:bodyPr/>
          <a:lstStyle/>
          <a:p>
            <a:r>
              <a:rPr lang="en-NG" dirty="0"/>
              <a:t>A sequence database housing publicly available DNA sequences (and annotation) submitted by the scientific community around the world (</a:t>
            </a:r>
            <a:r>
              <a:rPr lang="en-GB" dirty="0">
                <a:hlinkClick r:id="rId2"/>
              </a:rPr>
              <a:t>https://www.ncbi.nlm.nih.gov/genbank/</a:t>
            </a:r>
            <a:r>
              <a:rPr lang="en-NG" dirty="0"/>
              <a:t>). </a:t>
            </a:r>
          </a:p>
          <a:p>
            <a:r>
              <a:rPr lang="en-GB" dirty="0"/>
              <a:t>International Nucleotide Sequence Database Collaboration: </a:t>
            </a:r>
          </a:p>
          <a:p>
            <a:pPr lvl="1"/>
            <a:r>
              <a:rPr lang="en-GB" dirty="0"/>
              <a:t>DNA </a:t>
            </a:r>
            <a:r>
              <a:rPr lang="en-GB" dirty="0" err="1"/>
              <a:t>DataBank</a:t>
            </a:r>
            <a:r>
              <a:rPr lang="en-GB" dirty="0"/>
              <a:t> of Japan (DDBJ), </a:t>
            </a:r>
          </a:p>
          <a:p>
            <a:pPr lvl="1"/>
            <a:r>
              <a:rPr lang="en-GB" dirty="0"/>
              <a:t>European Nucleotide Archive (ENA), and </a:t>
            </a:r>
          </a:p>
          <a:p>
            <a:pPr lvl="1"/>
            <a:r>
              <a:rPr lang="en-GB" dirty="0"/>
              <a:t>GenBank at NCBI</a:t>
            </a:r>
          </a:p>
          <a:p>
            <a:r>
              <a:rPr lang="en-GB" dirty="0"/>
              <a:t>These three organizations exchange data on a daily basis.</a:t>
            </a:r>
            <a:endParaRPr lang="en-NG" dirty="0"/>
          </a:p>
          <a:p>
            <a:endParaRPr lang="en-NG" dirty="0"/>
          </a:p>
        </p:txBody>
      </p:sp>
    </p:spTree>
    <p:extLst>
      <p:ext uri="{BB962C8B-B14F-4D97-AF65-F5344CB8AC3E}">
        <p14:creationId xmlns:p14="http://schemas.microsoft.com/office/powerpoint/2010/main" val="424607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2812-9A8B-D449-9C42-E04606A09E5D}"/>
              </a:ext>
            </a:extLst>
          </p:cNvPr>
          <p:cNvSpPr>
            <a:spLocks noGrp="1"/>
          </p:cNvSpPr>
          <p:nvPr>
            <p:ph type="title"/>
          </p:nvPr>
        </p:nvSpPr>
        <p:spPr>
          <a:xfrm>
            <a:off x="658800" y="1062740"/>
            <a:ext cx="10828800" cy="1040400"/>
          </a:xfrm>
        </p:spPr>
        <p:txBody>
          <a:bodyPr/>
          <a:lstStyle/>
          <a:p>
            <a:r>
              <a:rPr lang="en-NG" dirty="0"/>
              <a:t>How to Search and Retrieve Data from GenBank</a:t>
            </a:r>
          </a:p>
        </p:txBody>
      </p:sp>
      <p:sp>
        <p:nvSpPr>
          <p:cNvPr id="3" name="Content Placeholder 2">
            <a:extLst>
              <a:ext uri="{FF2B5EF4-FFF2-40B4-BE49-F238E27FC236}">
                <a16:creationId xmlns:a16="http://schemas.microsoft.com/office/drawing/2014/main" id="{9897E1CE-2E28-8048-A44C-521B0A7FFF9A}"/>
              </a:ext>
            </a:extLst>
          </p:cNvPr>
          <p:cNvSpPr>
            <a:spLocks noGrp="1"/>
          </p:cNvSpPr>
          <p:nvPr>
            <p:ph idx="1"/>
          </p:nvPr>
        </p:nvSpPr>
        <p:spPr>
          <a:xfrm>
            <a:off x="658800" y="2329200"/>
            <a:ext cx="4626482" cy="3780000"/>
          </a:xfrm>
        </p:spPr>
        <p:txBody>
          <a:bodyPr/>
          <a:lstStyle/>
          <a:p>
            <a:r>
              <a:rPr lang="en-NG" dirty="0"/>
              <a:t>Via the Entrez Nucleotide website within NCBI (</a:t>
            </a:r>
            <a:r>
              <a:rPr lang="en-GB" dirty="0">
                <a:hlinkClick r:id="rId2"/>
              </a:rPr>
              <a:t>https://www.ncbi.nlm.nih.gov/nucleotide/</a:t>
            </a:r>
            <a:r>
              <a:rPr lang="en-GB" dirty="0"/>
              <a:t>). Input queries (on the search bar) could be e.g. accession numbers, or name of organism. </a:t>
            </a:r>
            <a:endParaRPr lang="en-NG" dirty="0"/>
          </a:p>
        </p:txBody>
      </p:sp>
      <p:pic>
        <p:nvPicPr>
          <p:cNvPr id="5" name="Picture 4">
            <a:extLst>
              <a:ext uri="{FF2B5EF4-FFF2-40B4-BE49-F238E27FC236}">
                <a16:creationId xmlns:a16="http://schemas.microsoft.com/office/drawing/2014/main" id="{C7472C14-D9B9-3B4F-93E4-73B5584D3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696" y="1918155"/>
            <a:ext cx="6840082" cy="4307281"/>
          </a:xfrm>
          <a:prstGeom prst="rect">
            <a:avLst/>
          </a:prstGeom>
        </p:spPr>
      </p:pic>
    </p:spTree>
    <p:extLst>
      <p:ext uri="{BB962C8B-B14F-4D97-AF65-F5344CB8AC3E}">
        <p14:creationId xmlns:p14="http://schemas.microsoft.com/office/powerpoint/2010/main" val="298357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CE52E-3A94-F94D-A057-CD4F9E78F0E8}"/>
              </a:ext>
            </a:extLst>
          </p:cNvPr>
          <p:cNvSpPr>
            <a:spLocks noGrp="1"/>
          </p:cNvSpPr>
          <p:nvPr>
            <p:ph type="title"/>
          </p:nvPr>
        </p:nvSpPr>
        <p:spPr>
          <a:xfrm>
            <a:off x="658800" y="1062740"/>
            <a:ext cx="10828800" cy="1040400"/>
          </a:xfrm>
        </p:spPr>
        <p:txBody>
          <a:bodyPr/>
          <a:lstStyle/>
          <a:p>
            <a:r>
              <a:rPr lang="en-NG" dirty="0"/>
              <a:t>How to Search and Retrieve Data from GenBank</a:t>
            </a:r>
          </a:p>
        </p:txBody>
      </p:sp>
      <p:sp>
        <p:nvSpPr>
          <p:cNvPr id="3" name="Content Placeholder 2">
            <a:extLst>
              <a:ext uri="{FF2B5EF4-FFF2-40B4-BE49-F238E27FC236}">
                <a16:creationId xmlns:a16="http://schemas.microsoft.com/office/drawing/2014/main" id="{A9180E68-A03E-B94B-ABCF-8985CF7C2723}"/>
              </a:ext>
            </a:extLst>
          </p:cNvPr>
          <p:cNvSpPr>
            <a:spLocks noGrp="1"/>
          </p:cNvSpPr>
          <p:nvPr>
            <p:ph idx="1"/>
          </p:nvPr>
        </p:nvSpPr>
        <p:spPr>
          <a:xfrm>
            <a:off x="658800" y="2329200"/>
            <a:ext cx="3800466" cy="3780000"/>
          </a:xfrm>
        </p:spPr>
        <p:txBody>
          <a:bodyPr/>
          <a:lstStyle/>
          <a:p>
            <a:r>
              <a:rPr lang="en-NG" dirty="0"/>
              <a:t>Search for GenBank sequences identical to your sequences using the different BLAST tools (</a:t>
            </a:r>
            <a:r>
              <a:rPr lang="en-GB" dirty="0">
                <a:hlinkClick r:id="rId2"/>
              </a:rPr>
              <a:t>https://blast.ncbi.nlm.nih.gov/Blast.cgi</a:t>
            </a:r>
            <a:r>
              <a:rPr lang="en-GB" dirty="0"/>
              <a:t>)</a:t>
            </a:r>
            <a:r>
              <a:rPr lang="en-NG" dirty="0"/>
              <a:t>.</a:t>
            </a:r>
          </a:p>
          <a:p>
            <a:endParaRPr lang="en-NG" dirty="0"/>
          </a:p>
        </p:txBody>
      </p:sp>
      <p:pic>
        <p:nvPicPr>
          <p:cNvPr id="5" name="Picture 4">
            <a:extLst>
              <a:ext uri="{FF2B5EF4-FFF2-40B4-BE49-F238E27FC236}">
                <a16:creationId xmlns:a16="http://schemas.microsoft.com/office/drawing/2014/main" id="{D6F799C8-0B87-E64A-B80B-CAC308133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077" y="1965353"/>
            <a:ext cx="6274748" cy="4272608"/>
          </a:xfrm>
          <a:prstGeom prst="rect">
            <a:avLst/>
          </a:prstGeom>
        </p:spPr>
      </p:pic>
    </p:spTree>
    <p:extLst>
      <p:ext uri="{BB962C8B-B14F-4D97-AF65-F5344CB8AC3E}">
        <p14:creationId xmlns:p14="http://schemas.microsoft.com/office/powerpoint/2010/main" val="290304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9A0A-6764-2B4E-8499-CA49ED006CF7}"/>
              </a:ext>
            </a:extLst>
          </p:cNvPr>
          <p:cNvSpPr>
            <a:spLocks noGrp="1"/>
          </p:cNvSpPr>
          <p:nvPr>
            <p:ph type="title"/>
          </p:nvPr>
        </p:nvSpPr>
        <p:spPr>
          <a:xfrm>
            <a:off x="658800" y="1062740"/>
            <a:ext cx="10828800" cy="1040400"/>
          </a:xfrm>
        </p:spPr>
        <p:txBody>
          <a:bodyPr/>
          <a:lstStyle/>
          <a:p>
            <a:r>
              <a:rPr lang="en-NG" dirty="0"/>
              <a:t>Submission to GenBank: Register</a:t>
            </a:r>
          </a:p>
        </p:txBody>
      </p:sp>
      <p:sp>
        <p:nvSpPr>
          <p:cNvPr id="3" name="Content Placeholder 2">
            <a:extLst>
              <a:ext uri="{FF2B5EF4-FFF2-40B4-BE49-F238E27FC236}">
                <a16:creationId xmlns:a16="http://schemas.microsoft.com/office/drawing/2014/main" id="{BC2ACC38-5982-E048-8323-006AE1F92F89}"/>
              </a:ext>
            </a:extLst>
          </p:cNvPr>
          <p:cNvSpPr>
            <a:spLocks noGrp="1"/>
          </p:cNvSpPr>
          <p:nvPr>
            <p:ph idx="1"/>
          </p:nvPr>
        </p:nvSpPr>
        <p:spPr>
          <a:xfrm>
            <a:off x="658800" y="2329200"/>
            <a:ext cx="6468510" cy="3780000"/>
          </a:xfrm>
        </p:spPr>
        <p:txBody>
          <a:bodyPr/>
          <a:lstStyle/>
          <a:p>
            <a:r>
              <a:rPr lang="en-NG" dirty="0"/>
              <a:t>It is advisable to register for an NCBI account first, before beginning the process of submission (</a:t>
            </a:r>
            <a:r>
              <a:rPr lang="en-GB" dirty="0">
                <a:hlinkClick r:id="rId2"/>
              </a:rPr>
              <a:t>https://www.ncbi.nlm.nih.gov/account/?back_url=https%3A%2F%2Fwww.ncbi.nlm.nih.gov%2F</a:t>
            </a:r>
            <a:r>
              <a:rPr lang="en-GB" dirty="0"/>
              <a:t>). </a:t>
            </a:r>
            <a:endParaRPr lang="en-NG" dirty="0"/>
          </a:p>
        </p:txBody>
      </p:sp>
      <p:pic>
        <p:nvPicPr>
          <p:cNvPr id="5" name="Picture 4">
            <a:extLst>
              <a:ext uri="{FF2B5EF4-FFF2-40B4-BE49-F238E27FC236}">
                <a16:creationId xmlns:a16="http://schemas.microsoft.com/office/drawing/2014/main" id="{F12CEA32-FE2B-5548-BCB9-A2BAB73E9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519" y="1883565"/>
            <a:ext cx="4047140" cy="4456850"/>
          </a:xfrm>
          <a:prstGeom prst="rect">
            <a:avLst/>
          </a:prstGeom>
        </p:spPr>
      </p:pic>
    </p:spTree>
    <p:extLst>
      <p:ext uri="{BB962C8B-B14F-4D97-AF65-F5344CB8AC3E}">
        <p14:creationId xmlns:p14="http://schemas.microsoft.com/office/powerpoint/2010/main" val="16786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8445-8D13-DA43-8D20-F78702398DA3}"/>
              </a:ext>
            </a:extLst>
          </p:cNvPr>
          <p:cNvSpPr>
            <a:spLocks noGrp="1"/>
          </p:cNvSpPr>
          <p:nvPr>
            <p:ph type="title"/>
          </p:nvPr>
        </p:nvSpPr>
        <p:spPr>
          <a:xfrm>
            <a:off x="658800" y="1188000"/>
            <a:ext cx="5143500" cy="1040400"/>
          </a:xfrm>
        </p:spPr>
        <p:txBody>
          <a:bodyPr>
            <a:normAutofit fontScale="90000"/>
          </a:bodyPr>
          <a:lstStyle/>
          <a:p>
            <a:r>
              <a:rPr lang="en-NG" dirty="0"/>
              <a:t>Submission to GenBank: Submission Types</a:t>
            </a:r>
          </a:p>
        </p:txBody>
      </p:sp>
      <p:sp>
        <p:nvSpPr>
          <p:cNvPr id="3" name="Content Placeholder 2">
            <a:extLst>
              <a:ext uri="{FF2B5EF4-FFF2-40B4-BE49-F238E27FC236}">
                <a16:creationId xmlns:a16="http://schemas.microsoft.com/office/drawing/2014/main" id="{568D790E-A80C-F84E-9C26-09E838788476}"/>
              </a:ext>
            </a:extLst>
          </p:cNvPr>
          <p:cNvSpPr>
            <a:spLocks noGrp="1"/>
          </p:cNvSpPr>
          <p:nvPr>
            <p:ph idx="1"/>
          </p:nvPr>
        </p:nvSpPr>
        <p:spPr>
          <a:xfrm>
            <a:off x="658800" y="2329200"/>
            <a:ext cx="6778859" cy="3780000"/>
          </a:xfrm>
        </p:spPr>
        <p:txBody>
          <a:bodyPr/>
          <a:lstStyle/>
          <a:p>
            <a:r>
              <a:rPr lang="en-GB" dirty="0" err="1"/>
              <a:t>BankIt</a:t>
            </a:r>
            <a:r>
              <a:rPr lang="en-GB" dirty="0">
                <a:hlinkClick r:id="rId2"/>
              </a:rPr>
              <a:t> https://www.ncbi.nlm.nih.gov/WebSub/</a:t>
            </a:r>
            <a:r>
              <a:rPr lang="en-GB" dirty="0"/>
              <a:t> directs one to the appropriate submission database.</a:t>
            </a:r>
          </a:p>
          <a:p>
            <a:r>
              <a:rPr lang="en-GB" dirty="0"/>
              <a:t>Submission portal</a:t>
            </a:r>
          </a:p>
          <a:p>
            <a:pPr marL="0" indent="0">
              <a:buNone/>
            </a:pPr>
            <a:r>
              <a:rPr lang="en-GB" dirty="0">
                <a:hlinkClick r:id="rId3"/>
              </a:rPr>
              <a:t>https://submit.ncbi.nlm.nih.gov/</a:t>
            </a:r>
            <a:r>
              <a:rPr lang="en-GB" dirty="0"/>
              <a:t> </a:t>
            </a:r>
          </a:p>
          <a:p>
            <a:pPr marL="0" indent="0">
              <a:buNone/>
            </a:pPr>
            <a:endParaRPr lang="en-NG" dirty="0"/>
          </a:p>
        </p:txBody>
      </p:sp>
      <p:pic>
        <p:nvPicPr>
          <p:cNvPr id="7" name="Picture 6">
            <a:extLst>
              <a:ext uri="{FF2B5EF4-FFF2-40B4-BE49-F238E27FC236}">
                <a16:creationId xmlns:a16="http://schemas.microsoft.com/office/drawing/2014/main" id="{F9263280-B96D-8C48-87CA-11D6368E33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194" y="648000"/>
            <a:ext cx="3614471" cy="3695305"/>
          </a:xfrm>
          <a:prstGeom prst="rect">
            <a:avLst/>
          </a:prstGeom>
        </p:spPr>
      </p:pic>
      <p:pic>
        <p:nvPicPr>
          <p:cNvPr id="9" name="Picture 8">
            <a:extLst>
              <a:ext uri="{FF2B5EF4-FFF2-40B4-BE49-F238E27FC236}">
                <a16:creationId xmlns:a16="http://schemas.microsoft.com/office/drawing/2014/main" id="{EEB3DD8B-C960-CB49-9E8F-E5A594E7F0A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73310" y="4442907"/>
            <a:ext cx="4759890" cy="1767093"/>
          </a:xfrm>
          <a:prstGeom prst="rect">
            <a:avLst/>
          </a:prstGeom>
        </p:spPr>
      </p:pic>
    </p:spTree>
    <p:extLst>
      <p:ext uri="{BB962C8B-B14F-4D97-AF65-F5344CB8AC3E}">
        <p14:creationId xmlns:p14="http://schemas.microsoft.com/office/powerpoint/2010/main" val="228135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5BB37-621E-A34C-9519-294B083B2808}"/>
              </a:ext>
            </a:extLst>
          </p:cNvPr>
          <p:cNvSpPr>
            <a:spLocks noGrp="1"/>
          </p:cNvSpPr>
          <p:nvPr>
            <p:ph type="title"/>
          </p:nvPr>
        </p:nvSpPr>
        <p:spPr/>
        <p:txBody>
          <a:bodyPr>
            <a:normAutofit fontScale="90000"/>
          </a:bodyPr>
          <a:lstStyle/>
          <a:p>
            <a:r>
              <a:rPr lang="en-NG" dirty="0"/>
              <a:t>Submission to GenBank: Submission Requirements</a:t>
            </a:r>
          </a:p>
        </p:txBody>
      </p:sp>
      <p:sp>
        <p:nvSpPr>
          <p:cNvPr id="3" name="Content Placeholder 2">
            <a:extLst>
              <a:ext uri="{FF2B5EF4-FFF2-40B4-BE49-F238E27FC236}">
                <a16:creationId xmlns:a16="http://schemas.microsoft.com/office/drawing/2014/main" id="{CFC16E5E-8C23-9244-B88D-40E2916B5DE9}"/>
              </a:ext>
            </a:extLst>
          </p:cNvPr>
          <p:cNvSpPr>
            <a:spLocks noGrp="1"/>
          </p:cNvSpPr>
          <p:nvPr>
            <p:ph idx="1"/>
          </p:nvPr>
        </p:nvSpPr>
        <p:spPr/>
        <p:txBody>
          <a:bodyPr>
            <a:normAutofit fontScale="85000" lnSpcReduction="20000"/>
          </a:bodyPr>
          <a:lstStyle/>
          <a:p>
            <a:r>
              <a:rPr lang="en-GB" dirty="0"/>
              <a:t>The submission must include information about the source organism and annotation provided by the submitter. (E.g., organism identity, source of collection, geographical location, date of collection, type of sequencer etc).</a:t>
            </a:r>
          </a:p>
          <a:p>
            <a:pPr marL="0" indent="0">
              <a:buNone/>
            </a:pPr>
            <a:endParaRPr lang="en-GB" dirty="0"/>
          </a:p>
          <a:p>
            <a:r>
              <a:rPr lang="en-GB" dirty="0"/>
              <a:t>The submission must not be: </a:t>
            </a:r>
          </a:p>
          <a:p>
            <a:pPr lvl="1"/>
            <a:r>
              <a:rPr lang="en-GB" dirty="0"/>
              <a:t>Non-contiguous sequences</a:t>
            </a:r>
          </a:p>
          <a:p>
            <a:pPr lvl="1"/>
            <a:r>
              <a:rPr lang="en-GB" dirty="0"/>
              <a:t>Primer sequences</a:t>
            </a:r>
          </a:p>
          <a:p>
            <a:pPr lvl="1"/>
            <a:r>
              <a:rPr lang="en-GB" dirty="0"/>
              <a:t>Protein sequences with no underlying nucleotide submission</a:t>
            </a:r>
          </a:p>
          <a:p>
            <a:pPr lvl="1"/>
            <a:r>
              <a:rPr lang="en-GB" dirty="0"/>
              <a:t>Sequence containing a mix of genomic and mRNA sequence</a:t>
            </a:r>
          </a:p>
          <a:p>
            <a:pPr lvl="1"/>
            <a:r>
              <a:rPr lang="en-GB" dirty="0"/>
              <a:t>Sequences without a physical counterpart (consensus sequences)</a:t>
            </a:r>
          </a:p>
          <a:p>
            <a:pPr lvl="1"/>
            <a:r>
              <a:rPr lang="en-GB" dirty="0"/>
              <a:t>Sequences with length less than 200 nucleotides</a:t>
            </a:r>
            <a:br>
              <a:rPr lang="en-GB" dirty="0"/>
            </a:br>
            <a:endParaRPr lang="en-NG" dirty="0"/>
          </a:p>
        </p:txBody>
      </p:sp>
    </p:spTree>
    <p:extLst>
      <p:ext uri="{BB962C8B-B14F-4D97-AF65-F5344CB8AC3E}">
        <p14:creationId xmlns:p14="http://schemas.microsoft.com/office/powerpoint/2010/main" val="216745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D8DA-E151-4C4D-92FA-9E9B945370B7}"/>
              </a:ext>
            </a:extLst>
          </p:cNvPr>
          <p:cNvSpPr>
            <a:spLocks noGrp="1"/>
          </p:cNvSpPr>
          <p:nvPr>
            <p:ph type="title"/>
          </p:nvPr>
        </p:nvSpPr>
        <p:spPr>
          <a:xfrm>
            <a:off x="658800" y="950006"/>
            <a:ext cx="10828800" cy="1040400"/>
          </a:xfrm>
        </p:spPr>
        <p:txBody>
          <a:bodyPr/>
          <a:lstStyle/>
          <a:p>
            <a:r>
              <a:rPr lang="en-NG" dirty="0"/>
              <a:t>Example: Submission to SRA</a:t>
            </a:r>
          </a:p>
        </p:txBody>
      </p:sp>
      <p:pic>
        <p:nvPicPr>
          <p:cNvPr id="5" name="Content Placeholder 4">
            <a:extLst>
              <a:ext uri="{FF2B5EF4-FFF2-40B4-BE49-F238E27FC236}">
                <a16:creationId xmlns:a16="http://schemas.microsoft.com/office/drawing/2014/main" id="{513C79A9-9CA8-B345-A3B2-D9351FEC2A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6875" y="1841327"/>
            <a:ext cx="7623843" cy="4454096"/>
          </a:xfrm>
        </p:spPr>
      </p:pic>
    </p:spTree>
    <p:extLst>
      <p:ext uri="{BB962C8B-B14F-4D97-AF65-F5344CB8AC3E}">
        <p14:creationId xmlns:p14="http://schemas.microsoft.com/office/powerpoint/2010/main" val="305112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Fleming Fund">
      <a:dk1>
        <a:srgbClr val="000000"/>
      </a:dk1>
      <a:lt1>
        <a:srgbClr val="FFFFFF"/>
      </a:lt1>
      <a:dk2>
        <a:srgbClr val="A5BE23"/>
      </a:dk2>
      <a:lt2>
        <a:srgbClr val="EDECEB"/>
      </a:lt2>
      <a:accent1>
        <a:srgbClr val="05784B"/>
      </a:accent1>
      <a:accent2>
        <a:srgbClr val="286E9B"/>
      </a:accent2>
      <a:accent3>
        <a:srgbClr val="2D8CC8"/>
      </a:accent3>
      <a:accent4>
        <a:srgbClr val="28BEBE"/>
      </a:accent4>
      <a:accent5>
        <a:srgbClr val="41B45A"/>
      </a:accent5>
      <a:accent6>
        <a:srgbClr val="00A09B"/>
      </a:accent6>
      <a:hlink>
        <a:srgbClr val="2FB6BC"/>
      </a:hlink>
      <a:folHlink>
        <a:srgbClr val="8E3F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80b2c76-4eb4-4926-991a-bb246786b55e">371809-520408861-3994</_dlc_DocId>
    <_dlc_DocIdUrl xmlns="980b2c76-4eb4-4926-991a-bb246786b55e">
      <Url>https://mottmac.sharepoint.com/teams/pj-b0049/_layouts/15/DocIdRedir.aspx?ID=371809-520408861-3994</Url>
      <Description>371809-520408861-3994</Description>
    </_dlc_DocIdUrl>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1E0F33D22483C4AA8B05FEFDCAC600F" ma:contentTypeVersion="99" ma:contentTypeDescription="Create a new document." ma:contentTypeScope="" ma:versionID="f314073a9d633b425b8f928ec3cbc93f">
  <xsd:schema xmlns:xsd="http://www.w3.org/2001/XMLSchema" xmlns:xs="http://www.w3.org/2001/XMLSchema" xmlns:p="http://schemas.microsoft.com/office/2006/metadata/properties" xmlns:ns1="http://schemas.microsoft.com/sharepoint/v3" xmlns:ns2="980b2c76-4eb4-4926-991a-bb246786b55e" xmlns:ns3="9e34f59f-22da-4d35-944c-fdee973dcf4e" xmlns:ns4="ce402152-2197-44ed-a9fb-34168d3d8bb3" targetNamespace="http://schemas.microsoft.com/office/2006/metadata/properties" ma:root="true" ma:fieldsID="fc548d8d6a0eb642f52fe16560b5b46b" ns1:_="" ns2:_="" ns3:_="" ns4:_="">
    <xsd:import namespace="http://schemas.microsoft.com/sharepoint/v3"/>
    <xsd:import namespace="980b2c76-4eb4-4926-991a-bb246786b55e"/>
    <xsd:import namespace="9e34f59f-22da-4d35-944c-fdee973dcf4e"/>
    <xsd:import namespace="ce402152-2197-44ed-a9fb-34168d3d8bb3"/>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1:_ip_UnifiedCompliancePolicyProperties" minOccurs="0"/>
                <xsd:element ref="ns1:_ip_UnifiedCompliancePolicyUIActio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description="" ma:hidden="true" ma:internalName="_ip_UnifiedCompliancePolicyProperties">
      <xsd:simpleType>
        <xsd:restriction base="dms:Note"/>
      </xsd:simpleType>
    </xsd:element>
    <xsd:element name="_ip_UnifiedCompliancePolicyUIAction" ma:index="18"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0b2c76-4eb4-4926-991a-bb246786b55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e34f59f-22da-4d35-944c-fdee973dcf4e"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402152-2197-44ed-a9fb-34168d3d8bb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972765-B413-4993-9FCC-F44B4E3C9FBA}">
  <ds:schemaRefs>
    <ds:schemaRef ds:uri="http://schemas.microsoft.com/office/infopath/2007/PartnerControls"/>
    <ds:schemaRef ds:uri="980b2c76-4eb4-4926-991a-bb246786b55e"/>
    <ds:schemaRef ds:uri="http://purl.org/dc/elements/1.1/"/>
    <ds:schemaRef ds:uri="http://schemas.microsoft.com/office/2006/metadata/properties"/>
    <ds:schemaRef ds:uri="ce402152-2197-44ed-a9fb-34168d3d8bb3"/>
    <ds:schemaRef ds:uri="http://schemas.microsoft.com/sharepoint/v3"/>
    <ds:schemaRef ds:uri="http://purl.org/dc/terms/"/>
    <ds:schemaRef ds:uri="http://schemas.openxmlformats.org/package/2006/metadata/core-properties"/>
    <ds:schemaRef ds:uri="http://schemas.microsoft.com/office/2006/documentManagement/types"/>
    <ds:schemaRef ds:uri="9e34f59f-22da-4d35-944c-fdee973dcf4e"/>
    <ds:schemaRef ds:uri="http://www.w3.org/XML/1998/namespace"/>
    <ds:schemaRef ds:uri="http://purl.org/dc/dcmitype/"/>
  </ds:schemaRefs>
</ds:datastoreItem>
</file>

<file path=customXml/itemProps2.xml><?xml version="1.0" encoding="utf-8"?>
<ds:datastoreItem xmlns:ds="http://schemas.openxmlformats.org/officeDocument/2006/customXml" ds:itemID="{268FE1BB-5914-4D5E-A061-6700C3895927}">
  <ds:schemaRefs>
    <ds:schemaRef ds:uri="http://schemas.microsoft.com/sharepoint/v3/contenttype/forms"/>
  </ds:schemaRefs>
</ds:datastoreItem>
</file>

<file path=customXml/itemProps3.xml><?xml version="1.0" encoding="utf-8"?>
<ds:datastoreItem xmlns:ds="http://schemas.openxmlformats.org/officeDocument/2006/customXml" ds:itemID="{453C6ED8-1E29-4A0F-A0D6-D8993E9D48A9}">
  <ds:schemaRefs>
    <ds:schemaRef ds:uri="http://schemas.microsoft.com/sharepoint/events"/>
  </ds:schemaRefs>
</ds:datastoreItem>
</file>

<file path=customXml/itemProps4.xml><?xml version="1.0" encoding="utf-8"?>
<ds:datastoreItem xmlns:ds="http://schemas.openxmlformats.org/officeDocument/2006/customXml" ds:itemID="{B6B266AC-7785-4980-99BC-715BDF1BFC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80b2c76-4eb4-4926-991a-bb246786b55e"/>
    <ds:schemaRef ds:uri="9e34f59f-22da-4d35-944c-fdee973dcf4e"/>
    <ds:schemaRef ds:uri="ce402152-2197-44ed-a9fb-34168d3d8b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3601</TotalTime>
  <Words>708</Words>
  <Application>Microsoft Office PowerPoint</Application>
  <PresentationFormat>Widescreen</PresentationFormat>
  <Paragraphs>68</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Module 2 Data Sharing (NCBI and Strain-specific databases)</vt:lpstr>
      <vt:lpstr>Outline</vt:lpstr>
      <vt:lpstr>GenBank</vt:lpstr>
      <vt:lpstr>How to Search and Retrieve Data from GenBank</vt:lpstr>
      <vt:lpstr>How to Search and Retrieve Data from GenBank</vt:lpstr>
      <vt:lpstr>Submission to GenBank: Register</vt:lpstr>
      <vt:lpstr>Submission to GenBank: Submission Types</vt:lpstr>
      <vt:lpstr>Submission to GenBank: Submission Requirements</vt:lpstr>
      <vt:lpstr>Example: Submission to SRA</vt:lpstr>
      <vt:lpstr>Example: Submission to SRA</vt:lpstr>
      <vt:lpstr>Submission to GenBank: After approval, what next?</vt:lpstr>
      <vt:lpstr>Strain-specific Databases</vt:lpstr>
      <vt:lpstr>Strain-specific Databases:</vt:lpstr>
      <vt:lpstr>Strain-specific Databases</vt:lpstr>
      <vt:lpstr>Klebsiella species complex database</vt:lpstr>
      <vt:lpstr>Klebsiella species complex database</vt:lpstr>
      <vt:lpstr>Klebsiella species complex database</vt:lpstr>
      <vt:lpstr>Klebsiella species complex database: Submission type (allele/MLST profile) within the Sequence and profile database</vt:lpstr>
      <vt:lpstr>Klebsiella species complex database</vt:lpstr>
      <vt:lpstr>Klebsiella species complex database: Submission Type (isolates/genomes) within the Isolates database.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Cuny, Nathalie</dc:creator>
  <cp:lastModifiedBy>Pernille Nilsson</cp:lastModifiedBy>
  <cp:revision>162</cp:revision>
  <dcterms:created xsi:type="dcterms:W3CDTF">2017-12-29T05:01:18Z</dcterms:created>
  <dcterms:modified xsi:type="dcterms:W3CDTF">2021-03-19T08:43:45Z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0x01010081E0F33D22483C4AA8B05FEFDCAC600F</vt:lpwstr>
  </property>
  <property fmtid="{D5CDD505-2E9C-101B-9397-08002B2CF9AE}" pid="3" name="_dlc_DocIdItemGuid">
    <vt:lpwstr>b755da39-e2b3-474f-8a66-a1793c752ff0</vt:lpwstr>
  </property>
</Properties>
</file>