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300" r:id="rId6"/>
    <p:sldId id="307" r:id="rId7"/>
    <p:sldId id="306" r:id="rId8"/>
    <p:sldId id="311" r:id="rId9"/>
    <p:sldId id="325" r:id="rId10"/>
    <p:sldId id="310" r:id="rId11"/>
    <p:sldId id="308" r:id="rId12"/>
    <p:sldId id="313" r:id="rId13"/>
    <p:sldId id="314" r:id="rId14"/>
    <p:sldId id="323" r:id="rId15"/>
    <p:sldId id="324" r:id="rId16"/>
    <p:sldId id="322"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D6ECE79C-B90E-4ECB-BA7E-D6C109F7B5A9}">
          <p14:sldIdLst>
            <p14:sldId id="300"/>
            <p14:sldId id="307"/>
            <p14:sldId id="306"/>
            <p14:sldId id="311"/>
            <p14:sldId id="325"/>
            <p14:sldId id="310"/>
            <p14:sldId id="308"/>
            <p14:sldId id="313"/>
            <p14:sldId id="314"/>
            <p14:sldId id="323"/>
            <p14:sldId id="324"/>
            <p14:sldId id="322"/>
            <p14:sldId id="302"/>
          </p14:sldIdLst>
        </p14:section>
        <p14:section name="Template" id="{52AAE88A-2F3F-4599-9095-58EA3358102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4660"/>
  </p:normalViewPr>
  <p:slideViewPr>
    <p:cSldViewPr snapToGrid="0">
      <p:cViewPr varScale="1">
        <p:scale>
          <a:sx n="67" d="100"/>
          <a:sy n="67" d="100"/>
        </p:scale>
        <p:origin x="738" y="60"/>
      </p:cViewPr>
      <p:guideLst/>
    </p:cSldViewPr>
  </p:slideViewPr>
  <p:notesTextViewPr>
    <p:cViewPr>
      <p:scale>
        <a:sx n="3" d="2"/>
        <a:sy n="3" d="2"/>
      </p:scale>
      <p:origin x="0" y="0"/>
    </p:cViewPr>
  </p:notesTextViewPr>
  <p:notesViewPr>
    <p:cSldViewPr snapToGrid="0">
      <p:cViewPr varScale="1">
        <p:scale>
          <a:sx n="43" d="100"/>
          <a:sy n="43" d="100"/>
        </p:scale>
        <p:origin x="27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72"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is, Lisa" userId="dd322e08-5ae8-4549-a06f-69e6c9628e21" providerId="ADAL" clId="{08BDBC01-BB98-450A-AA3E-D197F7433451}"/>
    <pc:docChg chg="custSel modSld modMainMaster">
      <pc:chgData name="Sulis, Lisa" userId="dd322e08-5ae8-4549-a06f-69e6c9628e21" providerId="ADAL" clId="{08BDBC01-BB98-450A-AA3E-D197F7433451}" dt="2018-09-17T15:38:08.135" v="5" actId="1076"/>
      <pc:docMkLst>
        <pc:docMk/>
      </pc:docMkLst>
      <pc:sldChg chg="modSp">
        <pc:chgData name="Sulis, Lisa" userId="dd322e08-5ae8-4549-a06f-69e6c9628e21" providerId="ADAL" clId="{08BDBC01-BB98-450A-AA3E-D197F7433451}" dt="2018-09-17T15:38:08.135" v="5" actId="1076"/>
        <pc:sldMkLst>
          <pc:docMk/>
          <pc:sldMk cId="756227581" sldId="264"/>
        </pc:sldMkLst>
        <pc:spChg chg="mod">
          <ac:chgData name="Sulis, Lisa" userId="dd322e08-5ae8-4549-a06f-69e6c9628e21" providerId="ADAL" clId="{08BDBC01-BB98-450A-AA3E-D197F7433451}" dt="2018-09-17T15:38:08.135" v="5" actId="1076"/>
          <ac:spMkLst>
            <pc:docMk/>
            <pc:sldMk cId="756227581" sldId="264"/>
            <ac:spMk id="3" creationId="{C2B75766-2E08-4B8F-8D50-C9EBE930FDDD}"/>
          </ac:spMkLst>
        </pc:spChg>
      </pc:sldChg>
      <pc:sldMasterChg chg="modSldLayout">
        <pc:chgData name="Sulis, Lisa" userId="dd322e08-5ae8-4549-a06f-69e6c9628e21" providerId="ADAL" clId="{08BDBC01-BB98-450A-AA3E-D197F7433451}" dt="2018-09-17T15:38:00.345" v="4"/>
        <pc:sldMasterMkLst>
          <pc:docMk/>
          <pc:sldMasterMk cId="2732192269" sldId="2147483648"/>
        </pc:sldMasterMkLst>
        <pc:sldLayoutChg chg="addSp delSp modSp">
          <pc:chgData name="Sulis, Lisa" userId="dd322e08-5ae8-4549-a06f-69e6c9628e21" providerId="ADAL" clId="{08BDBC01-BB98-450A-AA3E-D197F7433451}" dt="2018-09-17T15:38:00.345" v="4"/>
          <pc:sldLayoutMkLst>
            <pc:docMk/>
            <pc:sldMasterMk cId="2732192269" sldId="2147483648"/>
            <pc:sldLayoutMk cId="3828540597" sldId="2147483651"/>
          </pc:sldLayoutMkLst>
          <pc:spChg chg="add">
            <ac:chgData name="Sulis, Lisa" userId="dd322e08-5ae8-4549-a06f-69e6c9628e21" providerId="ADAL" clId="{08BDBC01-BB98-450A-AA3E-D197F7433451}" dt="2018-09-17T15:38:00.345" v="4"/>
            <ac:spMkLst>
              <pc:docMk/>
              <pc:sldMasterMk cId="2732192269" sldId="2147483648"/>
              <pc:sldLayoutMk cId="3828540597" sldId="2147483651"/>
              <ac:spMk id="11" creationId="{3CA065A5-D959-4F19-86A6-09E554F41447}"/>
            </ac:spMkLst>
          </pc:spChg>
          <pc:spChg chg="del">
            <ac:chgData name="Sulis, Lisa" userId="dd322e08-5ae8-4549-a06f-69e6c9628e21" providerId="ADAL" clId="{08BDBC01-BB98-450A-AA3E-D197F7433451}" dt="2018-09-17T15:37:58.585" v="0" actId="478"/>
            <ac:spMkLst>
              <pc:docMk/>
              <pc:sldMasterMk cId="2732192269" sldId="2147483648"/>
              <pc:sldLayoutMk cId="3828540597" sldId="2147483651"/>
              <ac:spMk id="14" creationId="{1B04611E-C99F-4B08-A605-B25C8C603B1E}"/>
            </ac:spMkLst>
          </pc:spChg>
          <pc:picChg chg="add">
            <ac:chgData name="Sulis, Lisa" userId="dd322e08-5ae8-4549-a06f-69e6c9628e21" providerId="ADAL" clId="{08BDBC01-BB98-450A-AA3E-D197F7433451}" dt="2018-09-17T15:38:00.345" v="4"/>
            <ac:picMkLst>
              <pc:docMk/>
              <pc:sldMasterMk cId="2732192269" sldId="2147483648"/>
              <pc:sldLayoutMk cId="3828540597" sldId="2147483651"/>
              <ac:picMk id="9" creationId="{973899DF-97CF-44AE-B569-A64C0850CA3A}"/>
            </ac:picMkLst>
          </pc:picChg>
          <pc:picChg chg="add">
            <ac:chgData name="Sulis, Lisa" userId="dd322e08-5ae8-4549-a06f-69e6c9628e21" providerId="ADAL" clId="{08BDBC01-BB98-450A-AA3E-D197F7433451}" dt="2018-09-17T15:38:00.345" v="4"/>
            <ac:picMkLst>
              <pc:docMk/>
              <pc:sldMasterMk cId="2732192269" sldId="2147483648"/>
              <pc:sldLayoutMk cId="3828540597" sldId="2147483651"/>
              <ac:picMk id="12" creationId="{A4E36A2C-72C8-4CDC-A8DE-5A6A060168CD}"/>
            </ac:picMkLst>
          </pc:picChg>
          <pc:picChg chg="del mod">
            <ac:chgData name="Sulis, Lisa" userId="dd322e08-5ae8-4549-a06f-69e6c9628e21" providerId="ADAL" clId="{08BDBC01-BB98-450A-AA3E-D197F7433451}" dt="2018-09-17T15:37:59.145" v="2" actId="478"/>
            <ac:picMkLst>
              <pc:docMk/>
              <pc:sldMasterMk cId="2732192269" sldId="2147483648"/>
              <pc:sldLayoutMk cId="3828540597" sldId="2147483651"/>
              <ac:picMk id="13" creationId="{AEC7B03B-2615-4FF4-82E8-38642DE7CB83}"/>
            </ac:picMkLst>
          </pc:picChg>
          <pc:picChg chg="del">
            <ac:chgData name="Sulis, Lisa" userId="dd322e08-5ae8-4549-a06f-69e6c9628e21" providerId="ADAL" clId="{08BDBC01-BB98-450A-AA3E-D197F7433451}" dt="2018-09-17T15:37:59.575" v="3" actId="478"/>
            <ac:picMkLst>
              <pc:docMk/>
              <pc:sldMasterMk cId="2732192269" sldId="2147483648"/>
              <pc:sldLayoutMk cId="3828540597" sldId="2147483651"/>
              <ac:picMk id="15" creationId="{1A29C0DA-B1B1-4A98-BFDC-AB1FDDA3779E}"/>
            </ac:picMkLst>
          </pc:picChg>
        </pc:sldLayoutChg>
      </pc:sldMasterChg>
    </pc:docChg>
  </pc:docChgLst>
  <pc:docChgLst>
    <pc:chgData name="Sulis, Lisa" userId="dd322e08-5ae8-4549-a06f-69e6c9628e21" providerId="ADAL" clId="{8775B71D-3691-4E69-A1C4-332E808586F7}"/>
    <pc:docChg chg="custSel modMainMaster">
      <pc:chgData name="Sulis, Lisa" userId="dd322e08-5ae8-4549-a06f-69e6c9628e21" providerId="ADAL" clId="{8775B71D-3691-4E69-A1C4-332E808586F7}" dt="2018-09-13T12:37:02.090" v="3"/>
      <pc:docMkLst>
        <pc:docMk/>
      </pc:docMkLst>
      <pc:sldMasterChg chg="modSldLayout">
        <pc:chgData name="Sulis, Lisa" userId="dd322e08-5ae8-4549-a06f-69e6c9628e21" providerId="ADAL" clId="{8775B71D-3691-4E69-A1C4-332E808586F7}" dt="2018-09-13T12:37:02.090" v="3"/>
        <pc:sldMasterMkLst>
          <pc:docMk/>
          <pc:sldMasterMk cId="2732192269" sldId="2147483648"/>
        </pc:sldMasterMkLst>
        <pc:sldLayoutChg chg="addSp delSp">
          <pc:chgData name="Sulis, Lisa" userId="dd322e08-5ae8-4549-a06f-69e6c9628e21" providerId="ADAL" clId="{8775B71D-3691-4E69-A1C4-332E808586F7}" dt="2018-09-13T12:37:02.090" v="3"/>
          <pc:sldLayoutMkLst>
            <pc:docMk/>
            <pc:sldMasterMk cId="2732192269" sldId="2147483648"/>
            <pc:sldLayoutMk cId="3828540597" sldId="2147483651"/>
          </pc:sldLayoutMkLst>
          <pc:spChg chg="del">
            <ac:chgData name="Sulis, Lisa" userId="dd322e08-5ae8-4549-a06f-69e6c9628e21" providerId="ADAL" clId="{8775B71D-3691-4E69-A1C4-332E808586F7}" dt="2018-09-13T12:37:00.170" v="0" actId="478"/>
            <ac:spMkLst>
              <pc:docMk/>
              <pc:sldMasterMk cId="2732192269" sldId="2147483648"/>
              <pc:sldLayoutMk cId="3828540597" sldId="2147483651"/>
              <ac:spMk id="12" creationId="{5C137344-01C4-46FA-95DE-8CF6F4172738}"/>
            </ac:spMkLst>
          </pc:spChg>
          <pc:spChg chg="add">
            <ac:chgData name="Sulis, Lisa" userId="dd322e08-5ae8-4549-a06f-69e6c9628e21" providerId="ADAL" clId="{8775B71D-3691-4E69-A1C4-332E808586F7}" dt="2018-09-13T12:37:02.090" v="3"/>
            <ac:spMkLst>
              <pc:docMk/>
              <pc:sldMasterMk cId="2732192269" sldId="2147483648"/>
              <pc:sldLayoutMk cId="3828540597" sldId="2147483651"/>
              <ac:spMk id="14" creationId="{1B04611E-C99F-4B08-A605-B25C8C603B1E}"/>
            </ac:spMkLst>
          </pc:spChg>
          <pc:picChg chg="del">
            <ac:chgData name="Sulis, Lisa" userId="dd322e08-5ae8-4549-a06f-69e6c9628e21" providerId="ADAL" clId="{8775B71D-3691-4E69-A1C4-332E808586F7}" dt="2018-09-13T12:37:01.160" v="2" actId="478"/>
            <ac:picMkLst>
              <pc:docMk/>
              <pc:sldMasterMk cId="2732192269" sldId="2147483648"/>
              <pc:sldLayoutMk cId="3828540597" sldId="2147483651"/>
              <ac:picMk id="9" creationId="{B38AE5FC-3939-4158-BF4A-D3F9271ACDAD}"/>
            </ac:picMkLst>
          </pc:picChg>
          <pc:picChg chg="del">
            <ac:chgData name="Sulis, Lisa" userId="dd322e08-5ae8-4549-a06f-69e6c9628e21" providerId="ADAL" clId="{8775B71D-3691-4E69-A1C4-332E808586F7}" dt="2018-09-13T12:37:00.720" v="1" actId="478"/>
            <ac:picMkLst>
              <pc:docMk/>
              <pc:sldMasterMk cId="2732192269" sldId="2147483648"/>
              <pc:sldLayoutMk cId="3828540597" sldId="2147483651"/>
              <ac:picMk id="11" creationId="{0AC0A30A-5B5E-49D8-AB8C-1B7EE3BA7B20}"/>
            </ac:picMkLst>
          </pc:picChg>
          <pc:picChg chg="add">
            <ac:chgData name="Sulis, Lisa" userId="dd322e08-5ae8-4549-a06f-69e6c9628e21" providerId="ADAL" clId="{8775B71D-3691-4E69-A1C4-332E808586F7}" dt="2018-09-13T12:37:02.090" v="3"/>
            <ac:picMkLst>
              <pc:docMk/>
              <pc:sldMasterMk cId="2732192269" sldId="2147483648"/>
              <pc:sldLayoutMk cId="3828540597" sldId="2147483651"/>
              <ac:picMk id="13" creationId="{AEC7B03B-2615-4FF4-82E8-38642DE7CB83}"/>
            </ac:picMkLst>
          </pc:picChg>
          <pc:picChg chg="add">
            <ac:chgData name="Sulis, Lisa" userId="dd322e08-5ae8-4549-a06f-69e6c9628e21" providerId="ADAL" clId="{8775B71D-3691-4E69-A1C4-332E808586F7}" dt="2018-09-13T12:37:02.090" v="3"/>
            <ac:picMkLst>
              <pc:docMk/>
              <pc:sldMasterMk cId="2732192269" sldId="2147483648"/>
              <pc:sldLayoutMk cId="3828540597" sldId="2147483651"/>
              <ac:picMk id="15" creationId="{1A29C0DA-B1B1-4A98-BFDC-AB1FDDA3779E}"/>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0E1DC-C607-4A34-9288-6E0FCF740168}"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1204-CABE-46CB-8A7F-F1716316A30B}" type="slidenum">
              <a:rPr lang="en-GB" smtClean="0"/>
              <a:t>‹#›</a:t>
            </a:fld>
            <a:endParaRPr lang="en-GB"/>
          </a:p>
        </p:txBody>
      </p:sp>
    </p:spTree>
    <p:extLst>
      <p:ext uri="{BB962C8B-B14F-4D97-AF65-F5344CB8AC3E}">
        <p14:creationId xmlns:p14="http://schemas.microsoft.com/office/powerpoint/2010/main" val="9551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for everyone, the COVID-19 pandemic presented many challenges for the Fleming Fund. We are primarily a programme focusing on bacteriology, so was there much we could do to support the response? And was it our place? </a:t>
            </a:r>
          </a:p>
          <a:p>
            <a:endParaRPr lang="en-GB" dirty="0"/>
          </a:p>
          <a:p>
            <a:r>
              <a:rPr lang="en-GB" dirty="0"/>
              <a:t>While we initially thought that there wasn’t much cross over between bacteriology and laboratory capacity, feedback showed that the </a:t>
            </a:r>
            <a:r>
              <a:rPr lang="en-GB" sz="1200" kern="1200" dirty="0">
                <a:solidFill>
                  <a:schemeClr val="tx1"/>
                </a:solidFill>
                <a:effectLst/>
                <a:latin typeface="+mn-lt"/>
                <a:ea typeface="+mn-ea"/>
                <a:cs typeface="+mn-cs"/>
              </a:rPr>
              <a:t>programme’s inherent design and funding of activities have contributed to national pandemic responses.  Grantees and governments reported renovating and upskilling laboratories, training staff and supporting cross-governmental collaboration were most useful.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some country grants, like Nepal, Fleming Fund resources were used to support the COVID response directly, such as biosafety cabinets, PPE, a deep freezer, and even a microbiologist.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also flexed specific grants, such as the Regional Whole Genome Sequencing Grant, to be used for the COVID response. This is a very exciting investment, because it means that genome sequencing is being used to track the spread of COVID-19 across Africa in real-time. </a:t>
            </a:r>
          </a:p>
          <a:p>
            <a:endParaRPr lang="en-GB" sz="1200" kern="1200" dirty="0">
              <a:solidFill>
                <a:schemeClr val="tx1"/>
              </a:solidFill>
              <a:effectLst/>
              <a:latin typeface="+mn-lt"/>
              <a:ea typeface="+mn-ea"/>
              <a:cs typeface="+mn-cs"/>
            </a:endParaRPr>
          </a:p>
          <a:p>
            <a:r>
              <a:rPr lang="en-GB" dirty="0"/>
              <a:t>Fellows have also been working hard on the COVID response in their own countries, in addition to their Fleming Fund responsibilities. </a:t>
            </a:r>
          </a:p>
          <a:p>
            <a:endParaRPr lang="en-GB" dirty="0"/>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t>“</a:t>
            </a:r>
            <a:r>
              <a:rPr lang="en-GB" dirty="0">
                <a:latin typeface="Segoe UI" panose="020B0502040204020203" pitchFamily="34" charset="0"/>
                <a:cs typeface="Segoe UI" panose="020B0502040204020203" pitchFamily="34" charset="0"/>
              </a:rPr>
              <a:t>Although COVID-19 is not a focus of the Fleming Fund Country Grant in Timor-Leste, their team has indirectly helped the country respond to COVID-19. Strengthening the laboratory system, in particular the National Health Laboratory, has provided vital support to the Ministry of Health in their efforts to protect the health of the Timorese people.”</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latin typeface="Segoe UI" panose="020B0502040204020203" pitchFamily="34" charset="0"/>
                <a:cs typeface="Segoe UI" panose="020B0502040204020203" pitchFamily="34" charset="0"/>
              </a:rPr>
              <a:t>“Support from the Fleming Fund has helped increase sequencing capacity and analysis within the NICD. “Increasing sequencing in Africa is huge. There are many countries that haven’t done this before and now we can support them,” said Jinal. The Fleming Fund is also funding a bioinformatics scientist who will be able to help other countries interpret the genomics data.”</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88DCF99-22F0-4D4D-88B7-7F1565E49F52}" type="slidenum">
              <a:rPr lang="en-GB" smtClean="0"/>
              <a:t>2</a:t>
            </a:fld>
            <a:endParaRPr lang="en-GB"/>
          </a:p>
        </p:txBody>
      </p:sp>
    </p:spTree>
    <p:extLst>
      <p:ext uri="{BB962C8B-B14F-4D97-AF65-F5344CB8AC3E}">
        <p14:creationId xmlns:p14="http://schemas.microsoft.com/office/powerpoint/2010/main" val="273887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CF1204-CABE-46CB-8A7F-F1716316A30B}" type="slidenum">
              <a:rPr lang="en-GB" smtClean="0"/>
              <a:t>4</a:t>
            </a:fld>
            <a:endParaRPr lang="en-GB"/>
          </a:p>
        </p:txBody>
      </p:sp>
    </p:spTree>
    <p:extLst>
      <p:ext uri="{BB962C8B-B14F-4D97-AF65-F5344CB8AC3E}">
        <p14:creationId xmlns:p14="http://schemas.microsoft.com/office/powerpoint/2010/main" val="508466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F RG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E1C-4A46-4B58-9BD9-1F0FC95E2EA8}"/>
              </a:ext>
            </a:extLst>
          </p:cNvPr>
          <p:cNvSpPr>
            <a:spLocks noGrp="1"/>
          </p:cNvSpPr>
          <p:nvPr>
            <p:ph type="ctrTitle" hasCustomPrompt="1"/>
          </p:nvPr>
        </p:nvSpPr>
        <p:spPr>
          <a:xfrm>
            <a:off x="658800" y="1364400"/>
            <a:ext cx="7295378" cy="1724400"/>
          </a:xfrm>
        </p:spPr>
        <p:txBody>
          <a:bodyPr anchor="ctr" anchorCtr="0">
            <a:normAutofit/>
          </a:bodyPr>
          <a:lstStyle>
            <a:lvl1pPr algn="l">
              <a:defRPr sz="3600" b="1">
                <a:latin typeface="Arial" panose="020B0604020202020204" pitchFamily="34" charset="0"/>
                <a:cs typeface="Arial" panose="020B0604020202020204" pitchFamily="34" charset="0"/>
              </a:defRPr>
            </a:lvl1pPr>
          </a:lstStyle>
          <a:p>
            <a:r>
              <a:rPr lang="en-US" dirty="0"/>
              <a:t>Fleming Fund Regional Grants</a:t>
            </a:r>
            <a:br>
              <a:rPr lang="en-US" dirty="0"/>
            </a:br>
            <a:r>
              <a:rPr lang="en-US" dirty="0"/>
              <a:t>Title slide – 2 lines max</a:t>
            </a:r>
            <a:endParaRPr lang="en-GB" dirty="0"/>
          </a:p>
        </p:txBody>
      </p:sp>
      <p:sp>
        <p:nvSpPr>
          <p:cNvPr id="3" name="Subtitle 2">
            <a:extLst>
              <a:ext uri="{FF2B5EF4-FFF2-40B4-BE49-F238E27FC236}">
                <a16:creationId xmlns:a16="http://schemas.microsoft.com/office/drawing/2014/main" id="{F727B279-44E3-4EC2-AD61-6DC09BCDADFE}"/>
              </a:ext>
            </a:extLst>
          </p:cNvPr>
          <p:cNvSpPr>
            <a:spLocks noGrp="1"/>
          </p:cNvSpPr>
          <p:nvPr>
            <p:ph type="subTitle" idx="1" hasCustomPrompt="1"/>
          </p:nvPr>
        </p:nvSpPr>
        <p:spPr>
          <a:xfrm>
            <a:off x="658800" y="3416400"/>
            <a:ext cx="5742000" cy="536400"/>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Project title</a:t>
            </a:r>
            <a:endParaRPr lang="en-GB" dirty="0"/>
          </a:p>
        </p:txBody>
      </p:sp>
      <p:pic>
        <p:nvPicPr>
          <p:cNvPr id="7" name="Picture Placeholder 2">
            <a:extLst>
              <a:ext uri="{FF2B5EF4-FFF2-40B4-BE49-F238E27FC236}">
                <a16:creationId xmlns:a16="http://schemas.microsoft.com/office/drawing/2014/main" id="{B81FDD3F-ED01-41F6-94DB-CC914AF6285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4377634"/>
            <a:ext cx="2895923" cy="846000"/>
          </a:xfrm>
          <a:prstGeom prst="rect">
            <a:avLst/>
          </a:prstGeom>
        </p:spPr>
      </p:pic>
      <p:sp>
        <p:nvSpPr>
          <p:cNvPr id="8" name="Text Placeholder 19">
            <a:extLst>
              <a:ext uri="{FF2B5EF4-FFF2-40B4-BE49-F238E27FC236}">
                <a16:creationId xmlns:a16="http://schemas.microsoft.com/office/drawing/2014/main" id="{656B7E53-EECF-4203-A947-3E3150C98983}"/>
              </a:ext>
            </a:extLst>
          </p:cNvPr>
          <p:cNvSpPr>
            <a:spLocks noGrp="1"/>
          </p:cNvSpPr>
          <p:nvPr>
            <p:ph type="body" sz="quarter" idx="13" hasCustomPrompt="1"/>
          </p:nvPr>
        </p:nvSpPr>
        <p:spPr>
          <a:xfrm>
            <a:off x="658653" y="5456146"/>
            <a:ext cx="2003425" cy="198201"/>
          </a:xfrm>
          <a:prstGeom prst="rect">
            <a:avLst/>
          </a:prstGeom>
        </p:spPr>
        <p:txBody>
          <a:bodyPr>
            <a:noAutofit/>
          </a:bodyPr>
          <a:lstStyle>
            <a:lvl1pPr marL="0" indent="0">
              <a:buNone/>
              <a:defRPr sz="1100" b="1">
                <a:solidFill>
                  <a:schemeClr val="bg1">
                    <a:lumMod val="50000"/>
                  </a:schemeClr>
                </a:solidFill>
                <a:latin typeface="Arial" panose="020B0604020202020204" pitchFamily="34" charset="0"/>
                <a:cs typeface="Arial" panose="020B0604020202020204" pitchFamily="34" charset="0"/>
              </a:defRPr>
            </a:lvl1pPr>
          </a:lstStyle>
          <a:p>
            <a:r>
              <a:rPr lang="en-US" dirty="0"/>
              <a:t>Confidential</a:t>
            </a:r>
            <a:endParaRPr lang="en-GB" dirty="0"/>
          </a:p>
        </p:txBody>
      </p:sp>
      <p:sp>
        <p:nvSpPr>
          <p:cNvPr id="9" name="Text Placeholder 19">
            <a:extLst>
              <a:ext uri="{FF2B5EF4-FFF2-40B4-BE49-F238E27FC236}">
                <a16:creationId xmlns:a16="http://schemas.microsoft.com/office/drawing/2014/main" id="{270D67C3-B2DE-49F2-965D-1F9A5E188EFA}"/>
              </a:ext>
            </a:extLst>
          </p:cNvPr>
          <p:cNvSpPr>
            <a:spLocks noGrp="1"/>
          </p:cNvSpPr>
          <p:nvPr>
            <p:ph type="body" sz="quarter" idx="14" hasCustomPrompt="1"/>
          </p:nvPr>
        </p:nvSpPr>
        <p:spPr>
          <a:xfrm>
            <a:off x="658653" y="5787882"/>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Date (DD Month YYYY)</a:t>
            </a:r>
            <a:endParaRPr lang="en-GB" dirty="0"/>
          </a:p>
        </p:txBody>
      </p:sp>
      <p:sp>
        <p:nvSpPr>
          <p:cNvPr id="10" name="Text Placeholder 19">
            <a:extLst>
              <a:ext uri="{FF2B5EF4-FFF2-40B4-BE49-F238E27FC236}">
                <a16:creationId xmlns:a16="http://schemas.microsoft.com/office/drawing/2014/main" id="{2024856E-5B06-491E-B101-22DAEA370BA9}"/>
              </a:ext>
            </a:extLst>
          </p:cNvPr>
          <p:cNvSpPr>
            <a:spLocks noGrp="1"/>
          </p:cNvSpPr>
          <p:nvPr>
            <p:ph type="body" sz="quarter" idx="15" hasCustomPrompt="1"/>
          </p:nvPr>
        </p:nvSpPr>
        <p:spPr>
          <a:xfrm>
            <a:off x="658653" y="6119618"/>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Author</a:t>
            </a:r>
            <a:endParaRPr lang="en-GB" dirty="0"/>
          </a:p>
        </p:txBody>
      </p:sp>
    </p:spTree>
    <p:extLst>
      <p:ext uri="{BB962C8B-B14F-4D97-AF65-F5344CB8AC3E}">
        <p14:creationId xmlns:p14="http://schemas.microsoft.com/office/powerpoint/2010/main" val="283543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F RG 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91CB9-223A-4758-B128-31EBD26D1119}"/>
              </a:ext>
            </a:extLst>
          </p:cNvPr>
          <p:cNvSpPr>
            <a:spLocks noGrp="1"/>
          </p:cNvSpPr>
          <p:nvPr>
            <p:ph type="title" hasCustomPrompt="1"/>
          </p:nvPr>
        </p:nvSpPr>
        <p:spPr>
          <a:xfrm>
            <a:off x="658800" y="2707200"/>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Section break slide</a:t>
            </a:r>
            <a:endParaRPr lang="en-GB" dirty="0"/>
          </a:p>
        </p:txBody>
      </p:sp>
      <p:pic>
        <p:nvPicPr>
          <p:cNvPr id="6" name="Picture Placeholder 2">
            <a:extLst>
              <a:ext uri="{FF2B5EF4-FFF2-40B4-BE49-F238E27FC236}">
                <a16:creationId xmlns:a16="http://schemas.microsoft.com/office/drawing/2014/main" id="{76688EB1-484C-466D-A66C-7C4658C117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Tree>
    <p:extLst>
      <p:ext uri="{BB962C8B-B14F-4D97-AF65-F5344CB8AC3E}">
        <p14:creationId xmlns:p14="http://schemas.microsoft.com/office/powerpoint/2010/main" val="243378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FF RG Text/Bullet2">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343E-2DB9-4351-AC51-CA7F04179FB5}"/>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818A0592-D346-4216-922C-928140702E50}"/>
              </a:ext>
            </a:extLst>
          </p:cNvPr>
          <p:cNvSpPr>
            <a:spLocks noGrp="1"/>
          </p:cNvSpPr>
          <p:nvPr>
            <p:ph idx="1"/>
          </p:nvPr>
        </p:nvSpPr>
        <p:spPr>
          <a:xfrm>
            <a:off x="658800" y="2329200"/>
            <a:ext cx="108288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Placeholder 2">
            <a:extLst>
              <a:ext uri="{FF2B5EF4-FFF2-40B4-BE49-F238E27FC236}">
                <a16:creationId xmlns:a16="http://schemas.microsoft.com/office/drawing/2014/main" id="{4F333C30-FAAD-42F3-8D30-F0B12548B9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5" name="TextBox 14">
            <a:extLst>
              <a:ext uri="{FF2B5EF4-FFF2-40B4-BE49-F238E27FC236}">
                <a16:creationId xmlns:a16="http://schemas.microsoft.com/office/drawing/2014/main" id="{FA10C4E4-ACF2-4994-A106-FFD232F131F7}"/>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22 March 2021</a:t>
            </a:r>
            <a:endParaRPr lang="en-GB" sz="1200" dirty="0">
              <a:solidFill>
                <a:srgbClr val="898989"/>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2A78AFA0-D5E0-4E2A-B707-145EA5D3AE93}"/>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BCA22A1-DFF5-44C4-9BBE-E1658ED176FC}"/>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4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F RG 2 Columns text/bulle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79A-3B1F-431A-B568-3B2D2310141A}"/>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E059A6AA-B7E8-4DAA-9A44-1B6404C6E6AE}"/>
              </a:ext>
            </a:extLst>
          </p:cNvPr>
          <p:cNvSpPr>
            <a:spLocks noGrp="1"/>
          </p:cNvSpPr>
          <p:nvPr>
            <p:ph sz="half" idx="1"/>
          </p:nvPr>
        </p:nvSpPr>
        <p:spPr>
          <a:xfrm>
            <a:off x="6588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4AE52FA-129E-4706-80FB-045F8DD79CA1}"/>
              </a:ext>
            </a:extLst>
          </p:cNvPr>
          <p:cNvSpPr>
            <a:spLocks noGrp="1"/>
          </p:cNvSpPr>
          <p:nvPr>
            <p:ph sz="half" idx="2"/>
          </p:nvPr>
        </p:nvSpPr>
        <p:spPr>
          <a:xfrm>
            <a:off x="61596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Placeholder 2">
            <a:extLst>
              <a:ext uri="{FF2B5EF4-FFF2-40B4-BE49-F238E27FC236}">
                <a16:creationId xmlns:a16="http://schemas.microsoft.com/office/drawing/2014/main" id="{6AE8A47C-3DC8-4B89-B051-0D6A804ADD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3" name="TextBox 12">
            <a:extLst>
              <a:ext uri="{FF2B5EF4-FFF2-40B4-BE49-F238E27FC236}">
                <a16:creationId xmlns:a16="http://schemas.microsoft.com/office/drawing/2014/main" id="{1166F1CD-57C4-422D-BBFF-F5AB0986DC81}"/>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22 March 2021</a:t>
            </a:r>
            <a:endParaRPr lang="en-GB" sz="1200" dirty="0">
              <a:solidFill>
                <a:srgbClr val="898989"/>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7433B3D-C9F0-46A5-A042-B8898E256C57}"/>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A78AFA0-D5E0-4E2A-B707-145EA5D3AE93}"/>
              </a:ext>
            </a:extLst>
          </p:cNvPr>
          <p:cNvSpPr txBox="1"/>
          <p:nvPr userDrawn="1"/>
        </p:nvSpPr>
        <p:spPr>
          <a:xfrm>
            <a:off x="417255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3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F RG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164680"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8" name="SmartArt Placeholder 12">
            <a:extLst>
              <a:ext uri="{FF2B5EF4-FFF2-40B4-BE49-F238E27FC236}">
                <a16:creationId xmlns:a16="http://schemas.microsoft.com/office/drawing/2014/main" id="{E515E0F0-EADB-4B84-9E2A-6FA4684B66BC}"/>
              </a:ext>
            </a:extLst>
          </p:cNvPr>
          <p:cNvSpPr>
            <a:spLocks noGrp="1"/>
          </p:cNvSpPr>
          <p:nvPr>
            <p:ph type="dgm" sz="quarter" idx="13"/>
          </p:nvPr>
        </p:nvSpPr>
        <p:spPr>
          <a:xfrm>
            <a:off x="4038601" y="24993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164680" y="1876196"/>
            <a:ext cx="3782223" cy="445773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164680"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1938FC1-F504-4285-8AEF-D434AA2687F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FBB78491-4FD7-4901-9F47-FA481C43E5AA}"/>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204CBE6-5AE0-4F80-BB88-89C8F6B59EEB}"/>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smtClean="0">
                <a:solidFill>
                  <a:srgbClr val="898989"/>
                </a:solidFill>
                <a:latin typeface="Arial" panose="020B0604020202020204" pitchFamily="34" charset="0"/>
                <a:cs typeface="Arial" panose="020B0604020202020204" pitchFamily="34" charset="0"/>
              </a:rPr>
              <a:t>22 March 2021</a:t>
            </a:r>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26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F RG 2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8312226"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8312226" y="1876196"/>
            <a:ext cx="3782223" cy="445620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12227" y="249902"/>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8312226"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SmartArt Placeholder 12">
            <a:extLst>
              <a:ext uri="{FF2B5EF4-FFF2-40B4-BE49-F238E27FC236}">
                <a16:creationId xmlns:a16="http://schemas.microsoft.com/office/drawing/2014/main" id="{CA24412A-CE58-4A68-A8DC-508E769098E2}"/>
              </a:ext>
            </a:extLst>
          </p:cNvPr>
          <p:cNvSpPr>
            <a:spLocks noGrp="1"/>
          </p:cNvSpPr>
          <p:nvPr>
            <p:ph type="dgm" sz="quarter" idx="13"/>
          </p:nvPr>
        </p:nvSpPr>
        <p:spPr>
          <a:xfrm>
            <a:off x="154616" y="24840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18" name="TextBox 17">
            <a:extLst>
              <a:ext uri="{FF2B5EF4-FFF2-40B4-BE49-F238E27FC236}">
                <a16:creationId xmlns:a16="http://schemas.microsoft.com/office/drawing/2014/main" id="{BDC4D82B-6A91-4A4B-97C8-84BE76DC2083}"/>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baseline="0" dirty="0" smtClean="0">
                <a:solidFill>
                  <a:srgbClr val="898989"/>
                </a:solidFill>
                <a:latin typeface="Arial" panose="020B0604020202020204" pitchFamily="34" charset="0"/>
                <a:cs typeface="Arial" panose="020B0604020202020204" pitchFamily="34" charset="0"/>
              </a:rPr>
              <a:t>22 March</a:t>
            </a:r>
            <a:r>
              <a:rPr lang="en-GB" sz="1200" dirty="0" smtClean="0">
                <a:solidFill>
                  <a:srgbClr val="898989"/>
                </a:solidFill>
                <a:latin typeface="Arial" panose="020B0604020202020204" pitchFamily="34" charset="0"/>
                <a:cs typeface="Arial" panose="020B0604020202020204" pitchFamily="34" charset="0"/>
              </a:rPr>
              <a:t> 2021</a:t>
            </a:r>
            <a:endParaRPr lang="en-GB" sz="1200" dirty="0">
              <a:solidFill>
                <a:srgbClr val="898989"/>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1483FB5-AD7E-4B20-899D-117AA30F933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a:t>
            </a:r>
            <a:r>
              <a:rPr lang="en-GB" sz="1200" dirty="0" smtClean="0">
                <a:solidFill>
                  <a:srgbClr val="898989"/>
                </a:solidFill>
                <a:latin typeface="Arial" panose="020B0604020202020204" pitchFamily="34" charset="0"/>
                <a:cs typeface="Arial" panose="020B0604020202020204" pitchFamily="34" charset="0"/>
              </a:rPr>
              <a:t>SEQAFRICA</a:t>
            </a:r>
            <a:endParaRPr lang="en-GB" sz="1200" dirty="0">
              <a:solidFill>
                <a:srgbClr val="898989"/>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3B9688-98EA-42C9-B863-D0E779E22414}"/>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97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F RG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Placeholder 2">
            <a:extLst>
              <a:ext uri="{FF2B5EF4-FFF2-40B4-BE49-F238E27FC236}">
                <a16:creationId xmlns:a16="http://schemas.microsoft.com/office/drawing/2014/main" id="{AFF7B028-EA92-4950-8053-D56FDCDE64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8" name="Rectangle 7">
            <a:extLst>
              <a:ext uri="{FF2B5EF4-FFF2-40B4-BE49-F238E27FC236}">
                <a16:creationId xmlns:a16="http://schemas.microsoft.com/office/drawing/2014/main" id="{FFAB2B71-CBFA-42CD-AF00-72787A7F6C94}"/>
              </a:ext>
            </a:extLst>
          </p:cNvPr>
          <p:cNvSpPr/>
          <p:nvPr userDrawn="1"/>
        </p:nvSpPr>
        <p:spPr>
          <a:xfrm>
            <a:off x="735643" y="1356551"/>
            <a:ext cx="7693757" cy="923330"/>
          </a:xfrm>
          <a:prstGeom prst="rect">
            <a:avLst/>
          </a:prstGeom>
          <a:noFill/>
        </p:spPr>
        <p:txBody>
          <a:bodyPr wrap="square" lIns="91440" tIns="45720" rIns="91440" bIns="45720">
            <a:spAutoFit/>
          </a:bodyPr>
          <a:lstStyle/>
          <a:p>
            <a:pPr algn="l"/>
            <a:r>
              <a:rPr lang="en-US" sz="5400" b="1" cap="none" spc="0" dirty="0">
                <a:ln w="0"/>
                <a:solidFill>
                  <a:schemeClr val="tx1"/>
                </a:solidFill>
                <a:effectLst/>
                <a:latin typeface="Arial" panose="020B0604020202020204" pitchFamily="34" charset="0"/>
                <a:cs typeface="Arial" panose="020B0604020202020204" pitchFamily="34" charset="0"/>
              </a:rPr>
              <a:t>Thank you</a:t>
            </a:r>
          </a:p>
        </p:txBody>
      </p:sp>
      <p:sp>
        <p:nvSpPr>
          <p:cNvPr id="10" name="TextBox 9">
            <a:extLst>
              <a:ext uri="{FF2B5EF4-FFF2-40B4-BE49-F238E27FC236}">
                <a16:creationId xmlns:a16="http://schemas.microsoft.com/office/drawing/2014/main" id="{9887AE3E-566F-4DEC-8B0F-DE611735D117}"/>
              </a:ext>
            </a:extLst>
          </p:cNvPr>
          <p:cNvSpPr txBox="1"/>
          <p:nvPr userDrawn="1"/>
        </p:nvSpPr>
        <p:spPr>
          <a:xfrm>
            <a:off x="658653" y="5661200"/>
            <a:ext cx="56214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This programme is being funded by the UK Department </a:t>
            </a:r>
            <a:r>
              <a:rPr lang="en-GB" sz="1100">
                <a:latin typeface="Arial" panose="020B0604020202020204" pitchFamily="34" charset="0"/>
                <a:cs typeface="Arial" panose="020B0604020202020204" pitchFamily="34" charset="0"/>
              </a:rPr>
              <a:t>of Health and Social Care.</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The views expressed do not necessarily reflect the UK Government’s official policies.</a:t>
            </a:r>
          </a:p>
        </p:txBody>
      </p:sp>
      <p:pic>
        <p:nvPicPr>
          <p:cNvPr id="9" name="Picture 8">
            <a:extLst>
              <a:ext uri="{FF2B5EF4-FFF2-40B4-BE49-F238E27FC236}">
                <a16:creationId xmlns:a16="http://schemas.microsoft.com/office/drawing/2014/main" id="{973899DF-97CF-44AE-B569-A64C0850CA3A}"/>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994075" y="4209936"/>
            <a:ext cx="1206302" cy="1067205"/>
          </a:xfrm>
          <a:prstGeom prst="rect">
            <a:avLst/>
          </a:prstGeom>
        </p:spPr>
      </p:pic>
      <p:sp>
        <p:nvSpPr>
          <p:cNvPr id="11" name="Picture Placeholder 2">
            <a:extLst>
              <a:ext uri="{FF2B5EF4-FFF2-40B4-BE49-F238E27FC236}">
                <a16:creationId xmlns:a16="http://schemas.microsoft.com/office/drawing/2014/main" id="{3CA065A5-D959-4F19-86A6-09E554F41447}"/>
              </a:ext>
            </a:extLst>
          </p:cNvPr>
          <p:cNvSpPr>
            <a:spLocks noGrp="1"/>
          </p:cNvSpPr>
          <p:nvPr>
            <p:ph type="pic" sz="quarter" idx="10" hasCustomPrompt="1"/>
          </p:nvPr>
        </p:nvSpPr>
        <p:spPr>
          <a:xfrm>
            <a:off x="3613133"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pic>
        <p:nvPicPr>
          <p:cNvPr id="12" name="Picture 11">
            <a:extLst>
              <a:ext uri="{FF2B5EF4-FFF2-40B4-BE49-F238E27FC236}">
                <a16:creationId xmlns:a16="http://schemas.microsoft.com/office/drawing/2014/main" id="{A4E36A2C-72C8-4CDC-A8DE-5A6A060168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99608" y="4194062"/>
            <a:ext cx="1021001" cy="1083080"/>
          </a:xfrm>
          <a:prstGeom prst="rect">
            <a:avLst/>
          </a:prstGeom>
        </p:spPr>
      </p:pic>
      <p:sp>
        <p:nvSpPr>
          <p:cNvPr id="13" name="Picture Placeholder 2">
            <a:extLst>
              <a:ext uri="{FF2B5EF4-FFF2-40B4-BE49-F238E27FC236}">
                <a16:creationId xmlns:a16="http://schemas.microsoft.com/office/drawing/2014/main" id="{3CA065A5-D959-4F19-86A6-09E554F41447}"/>
              </a:ext>
            </a:extLst>
          </p:cNvPr>
          <p:cNvSpPr>
            <a:spLocks noGrp="1"/>
          </p:cNvSpPr>
          <p:nvPr>
            <p:ph type="pic" sz="quarter" idx="11" hasCustomPrompt="1"/>
          </p:nvPr>
        </p:nvSpPr>
        <p:spPr>
          <a:xfrm>
            <a:off x="5283189"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spTree>
    <p:extLst>
      <p:ext uri="{BB962C8B-B14F-4D97-AF65-F5344CB8AC3E}">
        <p14:creationId xmlns:p14="http://schemas.microsoft.com/office/powerpoint/2010/main" val="38285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09CD-8A2F-4A49-8556-46DB2720D6C2}"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CFD2D-A414-442F-8A9F-BC15D27163D9}" type="slidenum">
              <a:rPr lang="en-US" smtClean="0"/>
              <a:t>‹#›</a:t>
            </a:fld>
            <a:endParaRPr lang="en-US"/>
          </a:p>
        </p:txBody>
      </p:sp>
    </p:spTree>
    <p:extLst>
      <p:ext uri="{BB962C8B-B14F-4D97-AF65-F5344CB8AC3E}">
        <p14:creationId xmlns:p14="http://schemas.microsoft.com/office/powerpoint/2010/main" val="360474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9FFA8-D2CC-4C93-9288-53DDF31F5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22A17-F469-46AA-9EE2-8995AD5D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C547A0-BD01-49A9-8C69-F44093AF9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smtClean="0"/>
              <a:t>22 March 2021</a:t>
            </a:r>
            <a:endParaRPr lang="en-GB" dirty="0"/>
          </a:p>
        </p:txBody>
      </p:sp>
      <p:sp>
        <p:nvSpPr>
          <p:cNvPr id="5" name="Footer Placeholder 4">
            <a:extLst>
              <a:ext uri="{FF2B5EF4-FFF2-40B4-BE49-F238E27FC236}">
                <a16:creationId xmlns:a16="http://schemas.microsoft.com/office/drawing/2014/main" id="{AE04825B-4A28-4380-9A43-33A536FE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dirty="0" smtClean="0"/>
              <a:t>The Fleming Fund | SEQAFRICA</a:t>
            </a:r>
            <a:endParaRPr lang="en-GB" dirty="0"/>
          </a:p>
        </p:txBody>
      </p:sp>
      <p:sp>
        <p:nvSpPr>
          <p:cNvPr id="6" name="Slide Number Placeholder 5">
            <a:extLst>
              <a:ext uri="{FF2B5EF4-FFF2-40B4-BE49-F238E27FC236}">
                <a16:creationId xmlns:a16="http://schemas.microsoft.com/office/drawing/2014/main" id="{39A91FA3-2289-4CAA-BD77-AB03BF2E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A3F7A707-2465-454E-8F9A-B4807B445D8C}" type="slidenum">
              <a:rPr lang="en-GB" smtClean="0"/>
              <a:pPr/>
              <a:t>‹#›</a:t>
            </a:fld>
            <a:endParaRPr lang="en-GB"/>
          </a:p>
        </p:txBody>
      </p:sp>
    </p:spTree>
    <p:extLst>
      <p:ext uri="{BB962C8B-B14F-4D97-AF65-F5344CB8AC3E}">
        <p14:creationId xmlns:p14="http://schemas.microsoft.com/office/powerpoint/2010/main" val="2732192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7" r:id="rId5"/>
    <p:sldLayoutId id="2147483658" r:id="rId6"/>
    <p:sldLayoutId id="2147483651"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 Id="rId11" Type="http://schemas.microsoft.com/office/2007/relationships/hdphoto" Target="../media/hdphoto3.wdp"/><Relationship Id="rId10" Type="http://schemas.openxmlformats.org/officeDocument/2006/relationships/image" Target="../media/image28.png"/><Relationship Id="rId9" Type="http://schemas.openxmlformats.org/officeDocument/2006/relationships/image" Target="NULL"/></Relationships>
</file>

<file path=ppt/slides/_rels/slide1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hyperlink" Target="mailto:pnil@food.dtu.dk" TargetMode="External"/><Relationship Id="rId7" Type="http://schemas.openxmlformats.org/officeDocument/2006/relationships/image" Target="../media/image30.png"/><Relationship Id="rId2" Type="http://schemas.openxmlformats.org/officeDocument/2006/relationships/hyperlink" Target="mailto:seqafrica@food.dtu.dk" TargetMode="Externa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hyperlink" Target="https://antimicrobialresistance.dk/seqafrica.aspx" TargetMode="External"/><Relationship Id="rId4" Type="http://schemas.openxmlformats.org/officeDocument/2006/relationships/hyperlink" Target="mailto:rshe@food.dt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jpeg"/><Relationship Id="rId2"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image" Target="../media/image36.jp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6.png"/><Relationship Id="rId12" Type="http://schemas.openxmlformats.org/officeDocument/2006/relationships/image" Target="../media/image18.svg"/><Relationship Id="rId2" Type="http://schemas.openxmlformats.org/officeDocument/2006/relationships/notesSlide" Target="../notesSlides/notesSlide1.xml"/><Relationship Id="rId1" Type="http://schemas.openxmlformats.org/officeDocument/2006/relationships/slideLayout" Target="../slideLayouts/slideLayout8.xml"/><Relationship Id="rId11" Type="http://schemas.openxmlformats.org/officeDocument/2006/relationships/image" Target="../media/image9.png"/><Relationship Id="rId5" Type="http://schemas.openxmlformats.org/officeDocument/2006/relationships/image" Target="../media/image7.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3" Type="http://schemas.openxmlformats.org/officeDocument/2006/relationships/hyperlink" Target="https://www.surveymonkey.com/r/2EqcDNA" TargetMode="External"/><Relationship Id="rId3" Type="http://schemas.openxmlformats.org/officeDocument/2006/relationships/image" Target="../media/image47.svg"/><Relationship Id="rId12"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5.xml"/><Relationship Id="rId11" Type="http://schemas.microsoft.com/office/2007/relationships/hdphoto" Target="../media/hdphoto1.wdp"/><Relationship Id="rId10" Type="http://schemas.openxmlformats.org/officeDocument/2006/relationships/image" Target="../media/image11.png"/><Relationship Id="rId9"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2" Type="http://schemas.openxmlformats.org/officeDocument/2006/relationships/hyperlink" Target="file:///\\ait-pdfs.win.dtu.dk\Department\FOOD\Public\Internationale-aktiviteter\SEQAFRICA\Courses%20and%20training\Virtual%20training\Module%202\Videos\%5b1%5d%20Introducing%20the%20workflow%20-Anderson%20Oaikhena.mp4" TargetMode="Externa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hyperlink" Target="file:///\\ait-pdfs.win.dtu.dk\Department\FOOD\Public\Internationale-aktiviteter\SEQAFRICA\Courses%20and%20training\Virtual%20training\Module%202\Videos\%5b2b%5d%20MagCore%20Automated%20DNA%20Extraction.mp4" TargetMode="External"/><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17" Type="http://schemas.openxmlformats.org/officeDocument/2006/relationships/hyperlink" Target="file:///\\ait-pdfs.win.dtu.dk\Department\FOOD\Public\Internationale-aktiviteter\SEQAFRICA\Courses%20and%20training\Virtual%20training\Module%202\Videos\%5b2f%5d%20Qubit%20Fluorometer.mp4" TargetMode="External"/><Relationship Id="rId2" Type="http://schemas.openxmlformats.org/officeDocument/2006/relationships/hyperlink" Target="file:///\\ait-pdfs.win.dtu.dk\Department\FOOD\Public\Internationale-aktiviteter\SEQAFRICA\Courses%20and%20training\Virtual%20training\Module%202\Videos\%5b2%5d%20DNA%20isolation%20-%20from%20bacterial%20culture%20to%20high%20quality%20DNA%20-%20Shannon%20Williams.mp4" TargetMode="External"/><Relationship Id="rId16" Type="http://schemas.openxmlformats.org/officeDocument/2006/relationships/hyperlink" Target="file:///\\ait-pdfs.win.dtu.dk\Department\FOOD\Public\Internationale-aktiviteter\SEQAFRICA\Courses%20and%20training\Virtual%20training\Module%202\Videos\%5b2e%5d%20Nanodrop%20Spectrophotometer.mp4" TargetMode="Externa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5" Type="http://schemas.openxmlformats.org/officeDocument/2006/relationships/hyperlink" Target="file:///\\ait-pdfs.win.dtu.dk\Department\FOOD\Public\Internationale-aktiviteter\SEQAFRICA\Courses%20and%20training\Virtual%20training\Module%202\Videos\%5b2d%5d%20Qiagen_DNeasy%20protocol.mp4" TargetMode="External"/><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png"/><Relationship Id="rId14" Type="http://schemas.openxmlformats.org/officeDocument/2006/relationships/hyperlink" Target="file:///\\ait-pdfs.win.dtu.dk\Department\FOOD\Public\Internationale-aktiviteter\SEQAFRICA\Courses%20and%20training\Virtual%20training\Module%202\Videos\%5b2c%5d%20Qiagen_Overview.mp4" TargetMode="External"/></Relationships>
</file>

<file path=ppt/slides/_rels/slide9.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2"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1455D-5BD9-4F7A-907C-B43D938FC9E4}"/>
              </a:ext>
            </a:extLst>
          </p:cNvPr>
          <p:cNvSpPr>
            <a:spLocks noGrp="1"/>
          </p:cNvSpPr>
          <p:nvPr>
            <p:ph type="ctrTitle"/>
          </p:nvPr>
        </p:nvSpPr>
        <p:spPr/>
        <p:txBody>
          <a:bodyPr/>
          <a:lstStyle/>
          <a:p>
            <a:r>
              <a:rPr lang="en-GB" dirty="0"/>
              <a:t>WGS workflow: from isolate to analysis</a:t>
            </a:r>
            <a:r>
              <a:rPr lang="en-US" dirty="0" smtClean="0"/>
              <a:t> – Day 1</a:t>
            </a:r>
            <a:r>
              <a:rPr lang="en-US" dirty="0"/>
              <a:t/>
            </a:r>
            <a:br>
              <a:rPr lang="en-US" dirty="0"/>
            </a:br>
            <a:endParaRPr lang="en-GB" dirty="0"/>
          </a:p>
        </p:txBody>
      </p:sp>
      <p:sp>
        <p:nvSpPr>
          <p:cNvPr id="2" name="Subtitle 1"/>
          <p:cNvSpPr>
            <a:spLocks noGrp="1"/>
          </p:cNvSpPr>
          <p:nvPr>
            <p:ph type="subTitle" idx="1"/>
          </p:nvPr>
        </p:nvSpPr>
        <p:spPr/>
        <p:txBody>
          <a:bodyPr>
            <a:normAutofit/>
          </a:bodyPr>
          <a:lstStyle/>
          <a:p>
            <a:r>
              <a:rPr lang="en-US" dirty="0" smtClean="0"/>
              <a:t>Sequencing workflow</a:t>
            </a:r>
            <a:endParaRPr lang="en-US" dirty="0"/>
          </a:p>
        </p:txBody>
      </p:sp>
      <p:sp>
        <p:nvSpPr>
          <p:cNvPr id="5" name="Text Placeholder 4"/>
          <p:cNvSpPr>
            <a:spLocks noGrp="1"/>
          </p:cNvSpPr>
          <p:nvPr>
            <p:ph type="body" sz="quarter" idx="14"/>
          </p:nvPr>
        </p:nvSpPr>
        <p:spPr/>
        <p:txBody>
          <a:bodyPr/>
          <a:lstStyle/>
          <a:p>
            <a:r>
              <a:rPr lang="en-US" dirty="0" smtClean="0"/>
              <a:t>22 March 2021</a:t>
            </a:r>
            <a:endParaRPr lang="en-US" dirty="0"/>
          </a:p>
        </p:txBody>
      </p:sp>
      <p:sp>
        <p:nvSpPr>
          <p:cNvPr id="6" name="Text Placeholder 5"/>
          <p:cNvSpPr>
            <a:spLocks noGrp="1"/>
          </p:cNvSpPr>
          <p:nvPr>
            <p:ph type="body" sz="quarter" idx="15"/>
          </p:nvPr>
        </p:nvSpPr>
        <p:spPr/>
        <p:txBody>
          <a:bodyPr/>
          <a:lstStyle/>
          <a:p>
            <a:r>
              <a:rPr lang="en-US" dirty="0" smtClean="0"/>
              <a:t>Pernille Nilsson	</a:t>
            </a:r>
            <a:endParaRPr lang="en-US" dirty="0"/>
          </a:p>
        </p:txBody>
      </p:sp>
    </p:spTree>
    <p:extLst>
      <p:ext uri="{BB962C8B-B14F-4D97-AF65-F5344CB8AC3E}">
        <p14:creationId xmlns:p14="http://schemas.microsoft.com/office/powerpoint/2010/main" val="425321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da-DK" sz="4400" b="1" dirty="0" smtClean="0">
                <a:solidFill>
                  <a:schemeClr val="bg1"/>
                </a:solidFill>
                <a:latin typeface="Arial" panose="020B0604020202020204" pitchFamily="34" charset="0"/>
                <a:cs typeface="Arial" panose="020B0604020202020204" pitchFamily="34" charset="0"/>
              </a:rPr>
              <a:t>Q&amp;A</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2136901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220273" y="1604662"/>
            <a:ext cx="444711" cy="444711"/>
          </a:xfrm>
          <a:prstGeom prst="rect">
            <a:avLst/>
          </a:prstGeom>
        </p:spPr>
      </p:pic>
      <p:sp>
        <p:nvSpPr>
          <p:cNvPr id="9" name="TextBox 8"/>
          <p:cNvSpPr txBox="1"/>
          <p:nvPr/>
        </p:nvSpPr>
        <p:spPr>
          <a:xfrm>
            <a:off x="164680" y="1762432"/>
            <a:ext cx="4055593" cy="861774"/>
          </a:xfrm>
          <a:prstGeom prst="rect">
            <a:avLst/>
          </a:prstGeom>
          <a:noFill/>
        </p:spPr>
        <p:txBody>
          <a:bodyPr wrap="square" rtlCol="0">
            <a:spAutoFit/>
          </a:bodyPr>
          <a:lstStyle/>
          <a:p>
            <a:r>
              <a:rPr lang="en-GB" sz="3200" b="1" dirty="0" smtClean="0">
                <a:solidFill>
                  <a:schemeClr val="accent4"/>
                </a:solidFill>
              </a:rPr>
              <a:t>Agenda </a:t>
            </a:r>
            <a:br>
              <a:rPr lang="en-GB" sz="3200" b="1" dirty="0" smtClean="0">
                <a:solidFill>
                  <a:schemeClr val="accent4"/>
                </a:solidFill>
              </a:rPr>
            </a:br>
            <a:r>
              <a:rPr lang="en-GB" b="1" dirty="0" smtClean="0">
                <a:solidFill>
                  <a:schemeClr val="accent4"/>
                </a:solidFill>
              </a:rPr>
              <a:t>Wednesday 24</a:t>
            </a:r>
            <a:r>
              <a:rPr lang="en-GB" b="1" baseline="30000" dirty="0" smtClean="0">
                <a:solidFill>
                  <a:schemeClr val="accent4"/>
                </a:solidFill>
              </a:rPr>
              <a:t>th</a:t>
            </a:r>
            <a:r>
              <a:rPr lang="en-GB" b="1" dirty="0" smtClean="0">
                <a:solidFill>
                  <a:schemeClr val="accent4"/>
                </a:solidFill>
              </a:rPr>
              <a:t> March  09:00 – 12:45</a:t>
            </a:r>
            <a:endParaRPr lang="en-GB" b="1" dirty="0">
              <a:solidFill>
                <a:schemeClr val="accent4"/>
              </a:solidFill>
            </a:endParaRPr>
          </a:p>
        </p:txBody>
      </p:sp>
      <p:pic>
        <p:nvPicPr>
          <p:cNvPr id="12"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220210" y="2711138"/>
            <a:ext cx="444711" cy="444711"/>
          </a:xfrm>
          <a:prstGeom prst="rect">
            <a:avLst/>
          </a:prstGeom>
        </p:spPr>
      </p:pic>
      <p:pic>
        <p:nvPicPr>
          <p:cNvPr id="7" name="Picture 6" descr="Economía y empleo verde | EQUO"/>
          <p:cNvPicPr>
            <a:picLocks noChangeAspect="1"/>
          </p:cNvPicPr>
          <p:nvPr/>
        </p:nvPicPr>
        <p:blipFill>
          <a:blip r:embed="rId10" cstate="hqprint">
            <a:duotone>
              <a:prstClr val="black"/>
              <a:schemeClr val="accent6">
                <a:tint val="45000"/>
                <a:satMod val="400000"/>
              </a:schemeClr>
            </a:duotone>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tretch>
            <a:fillRect/>
          </a:stretch>
        </p:blipFill>
        <p:spPr>
          <a:xfrm>
            <a:off x="4215640" y="4500294"/>
            <a:ext cx="435252" cy="43525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043805645"/>
              </p:ext>
            </p:extLst>
          </p:nvPr>
        </p:nvGraphicFramePr>
        <p:xfrm>
          <a:off x="4664984" y="147786"/>
          <a:ext cx="7434652" cy="6303477"/>
        </p:xfrm>
        <a:graphic>
          <a:graphicData uri="http://schemas.openxmlformats.org/drawingml/2006/table">
            <a:tbl>
              <a:tblPr firstRow="1" firstCol="1" bandRow="1">
                <a:tableStyleId>{5C22544A-7EE6-4342-B048-85BDC9FD1C3A}</a:tableStyleId>
              </a:tblPr>
              <a:tblGrid>
                <a:gridCol w="1725824">
                  <a:extLst>
                    <a:ext uri="{9D8B030D-6E8A-4147-A177-3AD203B41FA5}">
                      <a16:colId xmlns:a16="http://schemas.microsoft.com/office/drawing/2014/main" val="779517562"/>
                    </a:ext>
                  </a:extLst>
                </a:gridCol>
                <a:gridCol w="3629638">
                  <a:extLst>
                    <a:ext uri="{9D8B030D-6E8A-4147-A177-3AD203B41FA5}">
                      <a16:colId xmlns:a16="http://schemas.microsoft.com/office/drawing/2014/main" val="1800790555"/>
                    </a:ext>
                  </a:extLst>
                </a:gridCol>
                <a:gridCol w="2079190">
                  <a:extLst>
                    <a:ext uri="{9D8B030D-6E8A-4147-A177-3AD203B41FA5}">
                      <a16:colId xmlns:a16="http://schemas.microsoft.com/office/drawing/2014/main" val="2456683520"/>
                    </a:ext>
                  </a:extLst>
                </a:gridCol>
              </a:tblGrid>
              <a:tr h="515727">
                <a:tc gridSpan="3">
                  <a:txBody>
                    <a:bodyPr/>
                    <a:lstStyle/>
                    <a:p>
                      <a:pPr>
                        <a:spcAft>
                          <a:spcPts val="0"/>
                        </a:spcAft>
                      </a:pPr>
                      <a:r>
                        <a:rPr lang="en-US" sz="1800" dirty="0">
                          <a:effectLst/>
                        </a:rPr>
                        <a:t>Day 2: Wednesday – 24 March – Illumina and ONT sequencing</a:t>
                      </a:r>
                      <a:endParaRPr lang="en-GB" sz="1600" dirty="0">
                        <a:effectLst/>
                      </a:endParaRPr>
                    </a:p>
                    <a:p>
                      <a:pPr>
                        <a:spcAft>
                          <a:spcPts val="0"/>
                        </a:spcAft>
                      </a:pPr>
                      <a:r>
                        <a:rPr lang="en-US" sz="1600" dirty="0">
                          <a:effectLst/>
                        </a:rPr>
                        <a:t>Join Zoom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62187433"/>
                  </a:ext>
                </a:extLst>
              </a:tr>
              <a:tr h="516007">
                <a:tc>
                  <a:txBody>
                    <a:bodyPr/>
                    <a:lstStyle/>
                    <a:p>
                      <a:pPr>
                        <a:spcAft>
                          <a:spcPts val="0"/>
                        </a:spcAft>
                      </a:pPr>
                      <a:r>
                        <a:rPr lang="en-US" sz="1400">
                          <a:effectLst/>
                        </a:rPr>
                        <a:t>08.45 – 09.00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b="1" dirty="0">
                          <a:effectLst/>
                        </a:rPr>
                        <a:t>Joining the call </a:t>
                      </a:r>
                      <a:r>
                        <a:rPr lang="en-US" sz="1400" dirty="0">
                          <a:effectLst/>
                        </a:rPr>
                        <a:t>– Assistance will be provided at this time to help participants join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944384267"/>
                  </a:ext>
                </a:extLst>
              </a:tr>
              <a:tr h="212358">
                <a:tc>
                  <a:txBody>
                    <a:bodyPr/>
                    <a:lstStyle/>
                    <a:p>
                      <a:pPr>
                        <a:spcAft>
                          <a:spcPts val="0"/>
                        </a:spcAft>
                      </a:pPr>
                      <a:r>
                        <a:rPr lang="en-US" sz="1400">
                          <a:effectLst/>
                        </a:rPr>
                        <a:t>09.00 – 09.15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Welcome and Introduction (Live)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2216974952"/>
                  </a:ext>
                </a:extLst>
              </a:tr>
              <a:tr h="849433">
                <a:tc>
                  <a:txBody>
                    <a:bodyPr/>
                    <a:lstStyle/>
                    <a:p>
                      <a:pPr>
                        <a:spcAft>
                          <a:spcPts val="0"/>
                        </a:spcAft>
                      </a:pPr>
                      <a:r>
                        <a:rPr lang="en-US" sz="1400">
                          <a:effectLst/>
                        </a:rPr>
                        <a:t>09.15 – 09.45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[3] </a:t>
                      </a:r>
                      <a:r>
                        <a:rPr lang="en-US" sz="1400" b="1" dirty="0">
                          <a:effectLst/>
                        </a:rPr>
                        <a:t>Illumina library prep</a:t>
                      </a:r>
                      <a:r>
                        <a:rPr lang="en-US" sz="1400" dirty="0">
                          <a:effectLst/>
                        </a:rPr>
                        <a:t>: Going from high quality DNA to sequencing libraries. (Pre-recorded Lecture)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Happiness Kumburu (KCRI, Tanzania)</a:t>
                      </a:r>
                      <a:endParaRPr lang="en-GB" sz="1600">
                        <a:effectLst/>
                      </a:endParaRPr>
                    </a:p>
                    <a:p>
                      <a:pPr>
                        <a:spcAft>
                          <a:spcPts val="0"/>
                        </a:spcAft>
                      </a:pPr>
                      <a:r>
                        <a:rPr lang="en-US" sz="1400">
                          <a:effectLst/>
                        </a:rPr>
                        <a:t> </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057988177"/>
                  </a:ext>
                </a:extLst>
              </a:tr>
              <a:tr h="273032">
                <a:tc>
                  <a:txBody>
                    <a:bodyPr/>
                    <a:lstStyle/>
                    <a:p>
                      <a:pPr>
                        <a:spcAft>
                          <a:spcPts val="0"/>
                        </a:spcAft>
                      </a:pPr>
                      <a:r>
                        <a:rPr lang="en-US" sz="1400" dirty="0">
                          <a:effectLst/>
                        </a:rPr>
                        <a:t>09.45 – 10.00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tc>
                  <a:txBody>
                    <a:bodyPr/>
                    <a:lstStyle/>
                    <a:p>
                      <a:pPr>
                        <a:spcAft>
                          <a:spcPts val="0"/>
                        </a:spcAft>
                      </a:pPr>
                      <a:r>
                        <a:rPr lang="en-US" sz="1800" b="1" dirty="0">
                          <a:solidFill>
                            <a:schemeClr val="bg1"/>
                          </a:solidFill>
                          <a:effectLst/>
                        </a:rPr>
                        <a:t>BREAK</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tc>
                  <a:txBody>
                    <a:bodyPr/>
                    <a:lstStyle/>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extLst>
                  <a:ext uri="{0D108BD9-81ED-4DB2-BD59-A6C34878D82A}">
                    <a16:rowId xmlns:a16="http://schemas.microsoft.com/office/drawing/2014/main" val="2095479514"/>
                  </a:ext>
                </a:extLst>
              </a:tr>
              <a:tr h="849433">
                <a:tc>
                  <a:txBody>
                    <a:bodyPr/>
                    <a:lstStyle/>
                    <a:p>
                      <a:pPr>
                        <a:spcAft>
                          <a:spcPts val="0"/>
                        </a:spcAft>
                      </a:pPr>
                      <a:r>
                        <a:rPr lang="en-US" sz="1400" dirty="0">
                          <a:effectLst/>
                        </a:rPr>
                        <a:t>10.00 – 10.30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[4] </a:t>
                      </a:r>
                      <a:r>
                        <a:rPr lang="en-US" sz="1400" b="1" dirty="0">
                          <a:effectLst/>
                        </a:rPr>
                        <a:t>Illumina sequencing</a:t>
                      </a:r>
                      <a:r>
                        <a:rPr lang="en-US" sz="1400" dirty="0">
                          <a:effectLst/>
                        </a:rPr>
                        <a:t>: Hands-on how to load the machine with your prepared libraries. (Pre-recorded video)</a:t>
                      </a:r>
                      <a:endParaRPr lang="en-GB" sz="1600" dirty="0">
                        <a:effectLst/>
                      </a:endParaRPr>
                    </a:p>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Happiness </a:t>
                      </a:r>
                      <a:r>
                        <a:rPr lang="en-US" sz="1400" dirty="0" err="1">
                          <a:effectLst/>
                        </a:rPr>
                        <a:t>Kumburu</a:t>
                      </a:r>
                      <a:r>
                        <a:rPr lang="en-US" sz="1400" dirty="0">
                          <a:effectLst/>
                        </a:rPr>
                        <a:t> (KCRI, Tanzania)</a:t>
                      </a:r>
                      <a:endParaRPr lang="en-GB" sz="1600" dirty="0">
                        <a:effectLst/>
                      </a:endParaRPr>
                    </a:p>
                    <a:p>
                      <a:pPr>
                        <a:spcAft>
                          <a:spcPts val="0"/>
                        </a:spcAft>
                      </a:pPr>
                      <a:r>
                        <a:rPr lang="en-US" sz="1400" dirty="0">
                          <a:effectLst/>
                        </a:rPr>
                        <a:t> </a:t>
                      </a:r>
                      <a:endParaRPr lang="en-GB" sz="1600" dirty="0">
                        <a:effectLst/>
                      </a:endParaRPr>
                    </a:p>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483296303"/>
                  </a:ext>
                </a:extLst>
              </a:tr>
              <a:tr h="688009">
                <a:tc>
                  <a:txBody>
                    <a:bodyPr/>
                    <a:lstStyle/>
                    <a:p>
                      <a:pPr>
                        <a:spcAft>
                          <a:spcPts val="0"/>
                        </a:spcAft>
                      </a:pPr>
                      <a:r>
                        <a:rPr lang="en-US" sz="1400">
                          <a:effectLst/>
                        </a:rPr>
                        <a:t>10.30 – 10.45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[5] </a:t>
                      </a:r>
                      <a:r>
                        <a:rPr lang="en-US" sz="1400" b="1" dirty="0">
                          <a:effectLst/>
                        </a:rPr>
                        <a:t>Downloading data</a:t>
                      </a:r>
                      <a:r>
                        <a:rPr lang="en-US" sz="1400" dirty="0">
                          <a:effectLst/>
                        </a:rPr>
                        <a:t>: Once the sequencing run is finished, how do you get your data? (Pre-recorded video / Demonstration)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Stanford Kwenda (NICD, South Africa)</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622351192"/>
                  </a:ext>
                </a:extLst>
              </a:tr>
              <a:tr h="1274149">
                <a:tc>
                  <a:txBody>
                    <a:bodyPr/>
                    <a:lstStyle/>
                    <a:p>
                      <a:pPr>
                        <a:spcAft>
                          <a:spcPts val="0"/>
                        </a:spcAft>
                      </a:pPr>
                      <a:r>
                        <a:rPr lang="en-US" sz="1400">
                          <a:effectLst/>
                        </a:rPr>
                        <a:t>10.45 – 11.00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[5E</a:t>
                      </a:r>
                      <a:r>
                        <a:rPr lang="en-US" sz="1400" b="1" dirty="0">
                          <a:effectLst/>
                        </a:rPr>
                        <a:t>] Exercise: Introduction to an exercise to recap QC of sequence output.</a:t>
                      </a:r>
                      <a:r>
                        <a:rPr lang="en-US" sz="1400" dirty="0">
                          <a:effectLst/>
                        </a:rPr>
                        <a:t> (Live introduction to the exercise).</a:t>
                      </a:r>
                      <a:endParaRPr lang="en-GB" sz="1600" dirty="0">
                        <a:effectLst/>
                      </a:endParaRPr>
                    </a:p>
                    <a:p>
                      <a:pPr>
                        <a:spcAft>
                          <a:spcPts val="0"/>
                        </a:spcAft>
                      </a:pPr>
                      <a:r>
                        <a:rPr lang="en-US" sz="1400" dirty="0">
                          <a:effectLst/>
                        </a:rPr>
                        <a:t> </a:t>
                      </a:r>
                      <a:endParaRPr lang="en-GB" sz="1600" dirty="0">
                        <a:effectLst/>
                      </a:endParaRPr>
                    </a:p>
                    <a:p>
                      <a:pPr>
                        <a:spcAft>
                          <a:spcPts val="0"/>
                        </a:spcAft>
                      </a:pPr>
                      <a:r>
                        <a:rPr lang="en-US" sz="1400" dirty="0">
                          <a:effectLst/>
                        </a:rPr>
                        <a:t>To be handed in via </a:t>
                      </a:r>
                      <a:r>
                        <a:rPr lang="en-US" sz="1400" dirty="0" err="1">
                          <a:effectLst/>
                        </a:rPr>
                        <a:t>SurveyMonkey</a:t>
                      </a:r>
                      <a:r>
                        <a:rPr lang="en-US" sz="1400" dirty="0">
                          <a:effectLst/>
                        </a:rPr>
                        <a:t> prior to Day 4.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Pernille Nilsson (DTU, Denmark)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382468479"/>
                  </a:ext>
                </a:extLst>
              </a:tr>
              <a:tr h="253141">
                <a:tc>
                  <a:txBody>
                    <a:bodyPr/>
                    <a:lstStyle/>
                    <a:p>
                      <a:pPr>
                        <a:spcAft>
                          <a:spcPts val="0"/>
                        </a:spcAft>
                      </a:pPr>
                      <a:r>
                        <a:rPr lang="en-US" sz="1400">
                          <a:effectLst/>
                        </a:rPr>
                        <a:t>11.00 – 11.30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600">
                          <a:effectLst/>
                        </a:rPr>
                        <a:t>BREAK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409964946"/>
                  </a:ext>
                </a:extLst>
              </a:tr>
              <a:tr h="637075">
                <a:tc>
                  <a:txBody>
                    <a:bodyPr/>
                    <a:lstStyle/>
                    <a:p>
                      <a:pPr>
                        <a:spcAft>
                          <a:spcPts val="0"/>
                        </a:spcAft>
                      </a:pPr>
                      <a:r>
                        <a:rPr lang="en-US" sz="1400">
                          <a:effectLst/>
                        </a:rPr>
                        <a:t>11.30– 12.30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[6] </a:t>
                      </a:r>
                      <a:r>
                        <a:rPr lang="en-US" sz="1400" b="1" dirty="0">
                          <a:effectLst/>
                        </a:rPr>
                        <a:t>Introduction to </a:t>
                      </a:r>
                      <a:r>
                        <a:rPr lang="en-US" sz="1400" b="1" dirty="0" err="1">
                          <a:effectLst/>
                        </a:rPr>
                        <a:t>Nanopore</a:t>
                      </a:r>
                      <a:r>
                        <a:rPr lang="en-US" sz="1400" b="1" dirty="0">
                          <a:effectLst/>
                        </a:rPr>
                        <a:t> sequencing: </a:t>
                      </a:r>
                      <a:r>
                        <a:rPr lang="en-US" sz="1400" dirty="0">
                          <a:effectLst/>
                        </a:rPr>
                        <a:t>(Live Lecture/ Demonstration).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endParaRPr>
                    </a:p>
                    <a:p>
                      <a:pPr>
                        <a:spcAft>
                          <a:spcPts val="0"/>
                        </a:spcAft>
                      </a:pPr>
                      <a:r>
                        <a:rPr lang="en-US" sz="1400">
                          <a:effectLst/>
                        </a:rPr>
                        <a:t>Charles Kayuki (ONT)</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627085342"/>
                  </a:ext>
                </a:extLst>
              </a:tr>
              <a:tr h="212358">
                <a:tc>
                  <a:txBody>
                    <a:bodyPr/>
                    <a:lstStyle/>
                    <a:p>
                      <a:pPr>
                        <a:spcAft>
                          <a:spcPts val="0"/>
                        </a:spcAft>
                      </a:pPr>
                      <a:r>
                        <a:rPr lang="en-US" sz="1400">
                          <a:effectLst/>
                        </a:rPr>
                        <a:t>12.30 – 12.45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b="1" dirty="0">
                          <a:effectLst/>
                        </a:rPr>
                        <a:t>Q&amp;A and Wrap-up</a:t>
                      </a:r>
                      <a:r>
                        <a:rPr lang="en-US" sz="1400" dirty="0">
                          <a:effectLst/>
                        </a:rPr>
                        <a:t> (Live)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2186516547"/>
                  </a:ext>
                </a:extLst>
              </a:tr>
            </a:tbl>
          </a:graphicData>
        </a:graphic>
      </p:graphicFrame>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220209" y="5699101"/>
            <a:ext cx="444711" cy="444711"/>
          </a:xfrm>
          <a:prstGeom prst="rect">
            <a:avLst/>
          </a:prstGeom>
        </p:spPr>
      </p:pic>
      <p:pic>
        <p:nvPicPr>
          <p:cNvPr id="13"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220209" y="3502109"/>
            <a:ext cx="444711" cy="444711"/>
          </a:xfrm>
          <a:prstGeom prst="rect">
            <a:avLst/>
          </a:prstGeom>
        </p:spPr>
      </p:pic>
    </p:spTree>
    <p:extLst>
      <p:ext uri="{BB962C8B-B14F-4D97-AF65-F5344CB8AC3E}">
        <p14:creationId xmlns:p14="http://schemas.microsoft.com/office/powerpoint/2010/main" val="183419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0"/>
          <p:cNvSpPr txBox="1">
            <a:spLocks/>
          </p:cNvSpPr>
          <p:nvPr/>
        </p:nvSpPr>
        <p:spPr>
          <a:xfrm>
            <a:off x="658800" y="1188000"/>
            <a:ext cx="10828800" cy="1040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accent4"/>
                </a:solidFill>
                <a:latin typeface="Arial" panose="020B0604020202020204" pitchFamily="34" charset="0"/>
                <a:ea typeface="+mj-ea"/>
                <a:cs typeface="Arial" panose="020B0604020202020204" pitchFamily="34" charset="0"/>
              </a:defRPr>
            </a:lvl1pPr>
          </a:lstStyle>
          <a:p>
            <a:r>
              <a:rPr lang="en-GB" smtClean="0"/>
              <a:t>Contact us for more information</a:t>
            </a:r>
            <a:endParaRPr lang="en-GB" dirty="0"/>
          </a:p>
        </p:txBody>
      </p:sp>
      <p:sp>
        <p:nvSpPr>
          <p:cNvPr id="7" name="Content Placeholder 25"/>
          <p:cNvSpPr txBox="1">
            <a:spLocks/>
          </p:cNvSpPr>
          <p:nvPr/>
        </p:nvSpPr>
        <p:spPr>
          <a:xfrm>
            <a:off x="2412911" y="2090048"/>
            <a:ext cx="8302714" cy="378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dirty="0" smtClean="0">
                <a:hlinkClick r:id="rId2"/>
              </a:rPr>
              <a:t>seqafrica@food.dtu.dk</a:t>
            </a:r>
            <a:endParaRPr lang="da-DK" dirty="0" smtClean="0"/>
          </a:p>
          <a:p>
            <a:pPr marL="0" indent="0">
              <a:buFont typeface="Arial" panose="020B0604020202020204" pitchFamily="34" charset="0"/>
              <a:buNone/>
            </a:pPr>
            <a:r>
              <a:rPr lang="da-DK" dirty="0" smtClean="0">
                <a:hlinkClick r:id="rId3"/>
              </a:rPr>
              <a:t>pnil@food.dtu.dk</a:t>
            </a:r>
            <a:r>
              <a:rPr lang="da-DK" dirty="0" smtClean="0"/>
              <a:t> </a:t>
            </a:r>
          </a:p>
          <a:p>
            <a:pPr marL="0" indent="0">
              <a:buFont typeface="Arial" panose="020B0604020202020204" pitchFamily="34" charset="0"/>
              <a:buNone/>
            </a:pPr>
            <a:r>
              <a:rPr lang="da-DK" sz="1600" dirty="0" smtClean="0"/>
              <a:t>(Pernille Nilsson, Project Manager)</a:t>
            </a:r>
          </a:p>
          <a:p>
            <a:pPr marL="0" indent="0">
              <a:buFont typeface="Arial" panose="020B0604020202020204" pitchFamily="34" charset="0"/>
              <a:buNone/>
            </a:pPr>
            <a:r>
              <a:rPr lang="da-DK" dirty="0" smtClean="0">
                <a:hlinkClick r:id="rId4"/>
              </a:rPr>
              <a:t>rshe@food.dtu.dk</a:t>
            </a:r>
            <a:r>
              <a:rPr lang="da-DK" dirty="0" smtClean="0"/>
              <a:t> </a:t>
            </a:r>
          </a:p>
          <a:p>
            <a:pPr marL="0" indent="0">
              <a:buFont typeface="Arial" panose="020B0604020202020204" pitchFamily="34" charset="0"/>
              <a:buNone/>
            </a:pPr>
            <a:r>
              <a:rPr lang="da-DK" sz="1600" dirty="0" smtClean="0"/>
              <a:t>(Rene S. Hendriksen, Technical </a:t>
            </a:r>
            <a:r>
              <a:rPr lang="da-DK" sz="1600" dirty="0" err="1" smtClean="0"/>
              <a:t>Lead</a:t>
            </a:r>
            <a:r>
              <a:rPr lang="da-DK" sz="1600" dirty="0" smtClean="0"/>
              <a:t>)</a:t>
            </a:r>
          </a:p>
          <a:p>
            <a:pPr marL="0" indent="0">
              <a:buNone/>
            </a:pPr>
            <a:endParaRPr lang="da-DK" sz="1600" dirty="0">
              <a:hlinkClick r:id="rId5"/>
            </a:endParaRPr>
          </a:p>
          <a:p>
            <a:pPr marL="0" indent="0">
              <a:buNone/>
            </a:pPr>
            <a:r>
              <a:rPr lang="da-DK" dirty="0" smtClean="0">
                <a:solidFill>
                  <a:schemeClr val="accent4"/>
                </a:solidFill>
                <a:hlinkClick r:id="rId5"/>
              </a:rPr>
              <a:t>antimicrobialresistance.dk/seqafrica.aspx</a:t>
            </a:r>
            <a:endParaRPr lang="da-DK" dirty="0" smtClean="0">
              <a:solidFill>
                <a:schemeClr val="accent4"/>
              </a:solidFill>
            </a:endParaRPr>
          </a:p>
          <a:p>
            <a:pPr marL="0" indent="0">
              <a:buFont typeface="Arial" panose="020B0604020202020204" pitchFamily="34" charset="0"/>
              <a:buNone/>
            </a:pPr>
            <a:r>
              <a:rPr lang="da-DK" dirty="0" smtClean="0"/>
              <a:t>	</a:t>
            </a:r>
          </a:p>
          <a:p>
            <a:pPr marL="0" indent="0">
              <a:buFont typeface="Arial" panose="020B0604020202020204" pitchFamily="34" charset="0"/>
              <a:buNone/>
            </a:pPr>
            <a:endParaRPr lang="da-DK" sz="2000" dirty="0" smtClean="0"/>
          </a:p>
          <a:p>
            <a:pPr marL="0" indent="0">
              <a:buFont typeface="Arial" panose="020B0604020202020204" pitchFamily="34" charset="0"/>
              <a:buNone/>
            </a:pPr>
            <a:endParaRPr lang="en-US" dirty="0"/>
          </a:p>
        </p:txBody>
      </p:sp>
      <p:grpSp>
        <p:nvGrpSpPr>
          <p:cNvPr id="9" name="Group 8"/>
          <p:cNvGrpSpPr/>
          <p:nvPr/>
        </p:nvGrpSpPr>
        <p:grpSpPr>
          <a:xfrm>
            <a:off x="1825802" y="5282939"/>
            <a:ext cx="2653859" cy="587109"/>
            <a:chOff x="9458615" y="7684390"/>
            <a:chExt cx="2653859" cy="587109"/>
          </a:xfrm>
        </p:grpSpPr>
        <p:pic>
          <p:nvPicPr>
            <p:cNvPr id="10" name="Picture 9" descr="Twitter | San Diego Writers/Editors Guild"/>
            <p:cNvPicPr>
              <a:picLocks noChangeAspect="1"/>
            </p:cNvPicPr>
            <p:nvPr/>
          </p:nvPicPr>
          <p:blipFill>
            <a:blip r:embed="rId6" cstate="hqprint">
              <a:biLevel thresh="75000"/>
              <a:extLst>
                <a:ext uri="{28A0092B-C50C-407E-A947-70E740481C1C}">
                  <a14:useLocalDpi xmlns:a14="http://schemas.microsoft.com/office/drawing/2010/main" val="0"/>
                </a:ext>
              </a:extLst>
            </a:blip>
            <a:stretch>
              <a:fillRect/>
            </a:stretch>
          </p:blipFill>
          <p:spPr>
            <a:xfrm>
              <a:off x="9458615" y="7684390"/>
              <a:ext cx="587109" cy="587109"/>
            </a:xfrm>
            <a:prstGeom prst="rect">
              <a:avLst/>
            </a:prstGeom>
          </p:spPr>
        </p:pic>
        <p:sp>
          <p:nvSpPr>
            <p:cNvPr id="11" name="TextBox 10"/>
            <p:cNvSpPr txBox="1"/>
            <p:nvPr/>
          </p:nvSpPr>
          <p:spPr>
            <a:xfrm>
              <a:off x="9948813" y="7720989"/>
              <a:ext cx="2163661" cy="523220"/>
            </a:xfrm>
            <a:prstGeom prst="rect">
              <a:avLst/>
            </a:prstGeom>
            <a:noFill/>
          </p:spPr>
          <p:txBody>
            <a:bodyPr wrap="square" rtlCol="0">
              <a:spAutoFit/>
            </a:bodyPr>
            <a:lstStyle/>
            <a:p>
              <a:r>
                <a:rPr lang="da-DK" sz="2000" b="1" dirty="0" smtClean="0">
                  <a:latin typeface="Arial" panose="020B0604020202020204" pitchFamily="34" charset="0"/>
                  <a:cs typeface="Arial" panose="020B0604020202020204" pitchFamily="34" charset="0"/>
                </a:rPr>
                <a:t> </a:t>
              </a:r>
              <a:r>
                <a:rPr lang="da-DK" sz="2800" dirty="0" smtClean="0">
                  <a:solidFill>
                    <a:schemeClr val="accent4"/>
                  </a:solidFill>
                  <a:latin typeface="Arial" panose="020B0604020202020204" pitchFamily="34" charset="0"/>
                  <a:cs typeface="Arial" panose="020B0604020202020204" pitchFamily="34" charset="0"/>
                </a:rPr>
                <a:t>@</a:t>
              </a:r>
              <a:r>
                <a:rPr lang="da-DK" sz="2800" dirty="0" err="1" smtClean="0">
                  <a:solidFill>
                    <a:schemeClr val="accent4"/>
                  </a:solidFill>
                  <a:latin typeface="Arial" panose="020B0604020202020204" pitchFamily="34" charset="0"/>
                  <a:cs typeface="Arial" panose="020B0604020202020204" pitchFamily="34" charset="0"/>
                </a:rPr>
                <a:t>AfricaSeq</a:t>
              </a:r>
              <a:endParaRPr lang="en-US" sz="2000" dirty="0">
                <a:solidFill>
                  <a:schemeClr val="accent4"/>
                </a:solidFill>
                <a:latin typeface="Arial" panose="020B0604020202020204" pitchFamily="34" charset="0"/>
                <a:cs typeface="Arial" panose="020B0604020202020204" pitchFamily="34" charset="0"/>
              </a:endParaRPr>
            </a:p>
          </p:txBody>
        </p:sp>
      </p:grpSp>
      <p:pic>
        <p:nvPicPr>
          <p:cNvPr id="2" name="Picture 1" descr="world wide web www png icon free - MTC TUTORIALS"/>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825802" y="4695524"/>
            <a:ext cx="490198" cy="490198"/>
          </a:xfrm>
          <a:prstGeom prst="rect">
            <a:avLst/>
          </a:prstGeom>
        </p:spPr>
      </p:pic>
      <p:pic>
        <p:nvPicPr>
          <p:cNvPr id="3" name="Picture 2"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027887"/>
            <a:ext cx="475910" cy="481737"/>
          </a:xfrm>
          <a:prstGeom prst="rect">
            <a:avLst/>
          </a:prstGeom>
        </p:spPr>
      </p:pic>
      <p:pic>
        <p:nvPicPr>
          <p:cNvPr id="15" name="Picture 14"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523870"/>
            <a:ext cx="475910" cy="481737"/>
          </a:xfrm>
          <a:prstGeom prst="rect">
            <a:avLst/>
          </a:prstGeom>
        </p:spPr>
      </p:pic>
      <p:pic>
        <p:nvPicPr>
          <p:cNvPr id="16" name="Picture 15"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3376748"/>
            <a:ext cx="475910" cy="481737"/>
          </a:xfrm>
          <a:prstGeom prst="rect">
            <a:avLst/>
          </a:prstGeom>
        </p:spPr>
      </p:pic>
    </p:spTree>
    <p:extLst>
      <p:ext uri="{BB962C8B-B14F-4D97-AF65-F5344CB8AC3E}">
        <p14:creationId xmlns:p14="http://schemas.microsoft.com/office/powerpoint/2010/main" val="16134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3638882" y="3392540"/>
            <a:ext cx="1422659" cy="800932"/>
          </a:xfrm>
          <a:prstGeom prst="rect">
            <a:avLst/>
          </a:prstGeom>
        </p:spPr>
      </p:pic>
      <p:pic>
        <p:nvPicPr>
          <p:cNvPr id="9" name="Picture Placeholder 6"/>
          <p:cNvPicPr>
            <a:picLocks noGrp="1" noChangeAspect="1"/>
          </p:cNvPicPr>
          <p:nvPr>
            <p:ph type="pic" sz="quarter" idx="10"/>
          </p:nvPr>
        </p:nvPicPr>
        <p:blipFill>
          <a:blip r:embed="rId3" cstate="hqprint">
            <a:extLst>
              <a:ext uri="{28A0092B-C50C-407E-A947-70E740481C1C}">
                <a14:useLocalDpi xmlns:a14="http://schemas.microsoft.com/office/drawing/2010/main" val="0"/>
              </a:ext>
            </a:extLst>
          </a:blip>
          <a:stretch>
            <a:fillRect/>
          </a:stretch>
        </p:blipFill>
        <p:spPr>
          <a:xfrm>
            <a:off x="3312359" y="4302693"/>
            <a:ext cx="1596121" cy="910288"/>
          </a:xfr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297846" y="4317802"/>
            <a:ext cx="576481" cy="84093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411" y="2433000"/>
            <a:ext cx="2826133" cy="811464"/>
          </a:xfrm>
          <a:prstGeom prst="rect">
            <a:avLst/>
          </a:prstGeom>
        </p:spPr>
      </p:pic>
      <p:pic>
        <p:nvPicPr>
          <p:cNvPr id="12" name="Bille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7009" y="2157461"/>
            <a:ext cx="1024532" cy="1125858"/>
          </a:xfrm>
          <a:prstGeom prst="rect">
            <a:avLst/>
          </a:prstGeom>
        </p:spPr>
      </p:pic>
      <p:pic>
        <p:nvPicPr>
          <p:cNvPr id="13" name="Billede 5"/>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846583" y="3407930"/>
            <a:ext cx="2356625" cy="785542"/>
          </a:xfrm>
          <a:prstGeom prst="rect">
            <a:avLst/>
          </a:prstGeom>
        </p:spPr>
      </p:pic>
    </p:spTree>
    <p:extLst>
      <p:ext uri="{BB962C8B-B14F-4D97-AF65-F5344CB8AC3E}">
        <p14:creationId xmlns:p14="http://schemas.microsoft.com/office/powerpoint/2010/main" val="38660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7FE2C-9E24-49C4-9DFD-C519953FD9CF}"/>
              </a:ext>
            </a:extLst>
          </p:cNvPr>
          <p:cNvSpPr txBox="1"/>
          <p:nvPr/>
        </p:nvSpPr>
        <p:spPr>
          <a:xfrm>
            <a:off x="3535601" y="383816"/>
            <a:ext cx="5120798" cy="461665"/>
          </a:xfrm>
          <a:prstGeom prst="rect">
            <a:avLst/>
          </a:prstGeom>
          <a:noFill/>
        </p:spPr>
        <p:txBody>
          <a:bodyPr wrap="square" rtlCol="0">
            <a:spAutoFit/>
          </a:bodyPr>
          <a:lstStyle/>
          <a:p>
            <a:pPr algn="ctr"/>
            <a:r>
              <a:rPr lang="en-GB" sz="2400" b="1" dirty="0">
                <a:solidFill>
                  <a:srgbClr val="28BEBE"/>
                </a:solidFill>
                <a:latin typeface="Arial" panose="020B0604020202020204" pitchFamily="34" charset="0"/>
                <a:cs typeface="Arial" panose="020B0604020202020204" pitchFamily="34" charset="0"/>
              </a:rPr>
              <a:t>Virtual Housekeeping</a:t>
            </a:r>
          </a:p>
        </p:txBody>
      </p:sp>
      <p:sp>
        <p:nvSpPr>
          <p:cNvPr id="24" name="Content Placeholder 2">
            <a:extLst>
              <a:ext uri="{FF2B5EF4-FFF2-40B4-BE49-F238E27FC236}">
                <a16:creationId xmlns:a16="http://schemas.microsoft.com/office/drawing/2014/main" id="{AFB12951-3266-41E5-9E2D-445B9DF70872}"/>
              </a:ext>
            </a:extLst>
          </p:cNvPr>
          <p:cNvSpPr txBox="1">
            <a:spLocks/>
          </p:cNvSpPr>
          <p:nvPr/>
        </p:nvSpPr>
        <p:spPr>
          <a:xfrm>
            <a:off x="2580707" y="1269512"/>
            <a:ext cx="7773406" cy="5194169"/>
          </a:xfrm>
          <a:prstGeom prst="rect">
            <a:avLst/>
          </a:prstGeom>
        </p:spPr>
        <p:txBody>
          <a:bodyPr>
            <a:normAutofit fontScale="55000" lnSpcReduction="20000"/>
          </a:bodyPr>
          <a:lstStyle>
            <a:lvl1pPr marL="0" indent="0" algn="l" defTabSz="914171" rtl="0" eaLnBrk="1" latinLnBrk="0" hangingPunct="1">
              <a:lnSpc>
                <a:spcPct val="90000"/>
              </a:lnSpc>
              <a:spcBef>
                <a:spcPts val="0"/>
              </a:spcBef>
              <a:spcAft>
                <a:spcPts val="1600"/>
              </a:spcAft>
              <a:buClr>
                <a:schemeClr val="accent1"/>
              </a:buClr>
              <a:buFont typeface="Arial" panose="020B0604020202020204" pitchFamily="34" charset="0"/>
              <a:buChar char="​"/>
              <a:defRPr sz="2000" kern="1200">
                <a:solidFill>
                  <a:schemeClr val="accent2"/>
                </a:solidFill>
                <a:latin typeface="+mn-lt"/>
                <a:ea typeface="+mn-ea"/>
                <a:cs typeface="+mn-cs"/>
              </a:defRPr>
            </a:lvl1pPr>
            <a:lvl2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23994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3pPr>
            <a:lvl4pPr marL="47988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719487"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3000" kern="1200">
                <a:solidFill>
                  <a:schemeClr val="tx1"/>
                </a:solidFill>
                <a:latin typeface="+mn-lt"/>
                <a:ea typeface="+mn-ea"/>
                <a:cs typeface="+mn-cs"/>
              </a:defRPr>
            </a:lvl7pPr>
            <a:lvl8pPr marL="241240" indent="-241240" algn="l" defTabSz="914171" rtl="0" eaLnBrk="1" latinLnBrk="0" hangingPunct="1">
              <a:lnSpc>
                <a:spcPct val="90000"/>
              </a:lnSpc>
              <a:spcBef>
                <a:spcPts val="0"/>
              </a:spcBef>
              <a:spcAft>
                <a:spcPts val="800"/>
              </a:spcAft>
              <a:buClr>
                <a:schemeClr val="tx1"/>
              </a:buClr>
              <a:buFont typeface="+mj-lt"/>
              <a:buAutoNum type="arabicParenR"/>
              <a:defRPr sz="1100" kern="1200">
                <a:solidFill>
                  <a:schemeClr val="tx1"/>
                </a:solidFill>
                <a:latin typeface="+mn-lt"/>
                <a:ea typeface="+mn-ea"/>
                <a:cs typeface="+mn-cs"/>
              </a:defRPr>
            </a:lvl8pPr>
            <a:lvl9pPr marL="241240" indent="-241240" algn="l" defTabSz="914171" rtl="0" eaLnBrk="1" latinLnBrk="0" hangingPunct="1">
              <a:lnSpc>
                <a:spcPct val="90000"/>
              </a:lnSpc>
              <a:spcBef>
                <a:spcPts val="0"/>
              </a:spcBef>
              <a:spcAft>
                <a:spcPts val="800"/>
              </a:spcAft>
              <a:buClr>
                <a:schemeClr val="tx1"/>
              </a:buClr>
              <a:buFont typeface="+mj-lt"/>
              <a:buAutoNum type="alphaUcPeriod"/>
              <a:defRPr sz="1100" kern="1200">
                <a:solidFill>
                  <a:schemeClr val="tx1"/>
                </a:solidFill>
                <a:latin typeface="+mn-lt"/>
                <a:ea typeface="+mn-ea"/>
                <a:cs typeface="+mn-cs"/>
              </a:defRPr>
            </a:lvl9pPr>
          </a:lstStyle>
          <a:p>
            <a:pPr>
              <a:lnSpc>
                <a:spcPct val="170000"/>
              </a:lnSpc>
            </a:pPr>
            <a:r>
              <a:rPr lang="en-GB" sz="3600" dirty="0">
                <a:solidFill>
                  <a:schemeClr val="tx1"/>
                </a:solidFill>
                <a:latin typeface="Segoe UI" panose="020B0502040204020203" pitchFamily="34" charset="0"/>
                <a:cs typeface="Segoe UI" panose="020B0502040204020203" pitchFamily="34" charset="0"/>
              </a:rPr>
              <a:t>Please </a:t>
            </a:r>
            <a:r>
              <a:rPr lang="en-GB" sz="3600" b="1" dirty="0">
                <a:solidFill>
                  <a:schemeClr val="tx1"/>
                </a:solidFill>
                <a:latin typeface="Segoe UI" panose="020B0502040204020203" pitchFamily="34" charset="0"/>
                <a:cs typeface="Segoe UI" panose="020B0502040204020203" pitchFamily="34" charset="0"/>
              </a:rPr>
              <a:t>turn off your cameras and </a:t>
            </a:r>
            <a:r>
              <a:rPr lang="en-GB" sz="3600" b="1" dirty="0" smtClean="0">
                <a:solidFill>
                  <a:schemeClr val="tx1"/>
                </a:solidFill>
                <a:latin typeface="Segoe UI" panose="020B0502040204020203" pitchFamily="34" charset="0"/>
                <a:cs typeface="Segoe UI" panose="020B0502040204020203" pitchFamily="34" charset="0"/>
              </a:rPr>
              <a:t>microphones </a:t>
            </a:r>
            <a:r>
              <a:rPr lang="en-GB" sz="3600" dirty="0" smtClean="0">
                <a:solidFill>
                  <a:schemeClr val="tx1"/>
                </a:solidFill>
                <a:latin typeface="Segoe UI" panose="020B0502040204020203" pitchFamily="34" charset="0"/>
                <a:cs typeface="Segoe UI" panose="020B0502040204020203" pitchFamily="34" charset="0"/>
              </a:rPr>
              <a:t>– </a:t>
            </a:r>
            <a:r>
              <a:rPr lang="en-GB" sz="3600" dirty="0">
                <a:solidFill>
                  <a:schemeClr val="tx1"/>
                </a:solidFill>
                <a:latin typeface="Segoe UI" panose="020B0502040204020203" pitchFamily="34" charset="0"/>
                <a:cs typeface="Segoe UI" panose="020B0502040204020203" pitchFamily="34" charset="0"/>
              </a:rPr>
              <a:t>this will help with bandwidth and maximise audibility.</a:t>
            </a:r>
          </a:p>
          <a:p>
            <a:pPr>
              <a:lnSpc>
                <a:spcPct val="170000"/>
              </a:lnSpc>
            </a:pPr>
            <a:r>
              <a:rPr lang="en-GB" sz="3600" dirty="0">
                <a:solidFill>
                  <a:schemeClr val="tx1"/>
                </a:solidFill>
                <a:latin typeface="Segoe UI" panose="020B0502040204020203" pitchFamily="34" charset="0"/>
                <a:cs typeface="Segoe UI" panose="020B0502040204020203" pitchFamily="34" charset="0"/>
              </a:rPr>
              <a:t>Do frequently </a:t>
            </a:r>
            <a:r>
              <a:rPr lang="en-GB" sz="3600" b="1" dirty="0">
                <a:solidFill>
                  <a:schemeClr val="tx1"/>
                </a:solidFill>
                <a:latin typeface="Segoe UI" panose="020B0502040204020203" pitchFamily="34" charset="0"/>
                <a:cs typeface="Segoe UI" panose="020B0502040204020203" pitchFamily="34" charset="0"/>
              </a:rPr>
              <a:t>use </a:t>
            </a:r>
            <a:r>
              <a:rPr lang="en-GB" sz="3600" b="1" dirty="0" smtClean="0">
                <a:solidFill>
                  <a:schemeClr val="tx1"/>
                </a:solidFill>
                <a:latin typeface="Segoe UI" panose="020B0502040204020203" pitchFamily="34" charset="0"/>
                <a:cs typeface="Segoe UI" panose="020B0502040204020203" pitchFamily="34" charset="0"/>
              </a:rPr>
              <a:t>Slack </a:t>
            </a:r>
            <a:r>
              <a:rPr lang="en-GB" sz="3600" dirty="0">
                <a:solidFill>
                  <a:schemeClr val="tx1"/>
                </a:solidFill>
                <a:latin typeface="Segoe UI" panose="020B0502040204020203" pitchFamily="34" charset="0"/>
                <a:cs typeface="Segoe UI" panose="020B0502040204020203" pitchFamily="34" charset="0"/>
              </a:rPr>
              <a:t>to share </a:t>
            </a:r>
            <a:r>
              <a:rPr lang="en-GB" sz="3600" dirty="0" smtClean="0">
                <a:solidFill>
                  <a:schemeClr val="tx1"/>
                </a:solidFill>
                <a:latin typeface="Segoe UI" panose="020B0502040204020203" pitchFamily="34" charset="0"/>
                <a:cs typeface="Segoe UI" panose="020B0502040204020203" pitchFamily="34" charset="0"/>
              </a:rPr>
              <a:t>comments and ask questions.  </a:t>
            </a:r>
            <a:r>
              <a:rPr lang="en-GB" sz="3600" dirty="0">
                <a:solidFill>
                  <a:schemeClr val="tx1"/>
                </a:solidFill>
                <a:latin typeface="Segoe UI" panose="020B0502040204020203" pitchFamily="34" charset="0"/>
                <a:cs typeface="Segoe UI" panose="020B0502040204020203" pitchFamily="34" charset="0"/>
              </a:rPr>
              <a:t>Keep the chat constructive, respectful and on topic!  </a:t>
            </a:r>
          </a:p>
          <a:p>
            <a:pPr>
              <a:lnSpc>
                <a:spcPct val="170000"/>
              </a:lnSpc>
            </a:pPr>
            <a:r>
              <a:rPr lang="en-GB" sz="3600" dirty="0">
                <a:solidFill>
                  <a:schemeClr val="tx1"/>
                </a:solidFill>
                <a:latin typeface="Segoe UI" panose="020B0502040204020203" pitchFamily="34" charset="0"/>
                <a:cs typeface="Segoe UI" panose="020B0502040204020203" pitchFamily="34" charset="0"/>
              </a:rPr>
              <a:t>For Q&amp;A’s </a:t>
            </a:r>
            <a:r>
              <a:rPr lang="en-GB" sz="3600" b="1" dirty="0">
                <a:solidFill>
                  <a:schemeClr val="tx1"/>
                </a:solidFill>
                <a:latin typeface="Segoe UI" panose="020B0502040204020203" pitchFamily="34" charset="0"/>
                <a:cs typeface="Segoe UI" panose="020B0502040204020203" pitchFamily="34" charset="0"/>
              </a:rPr>
              <a:t>use </a:t>
            </a:r>
            <a:r>
              <a:rPr lang="en-GB" sz="3600" b="1" dirty="0" smtClean="0">
                <a:solidFill>
                  <a:schemeClr val="tx1"/>
                </a:solidFill>
                <a:latin typeface="Segoe UI" panose="020B0502040204020203" pitchFamily="34" charset="0"/>
                <a:cs typeface="Segoe UI" panose="020B0502040204020203" pitchFamily="34" charset="0"/>
              </a:rPr>
              <a:t>Slack to submit your </a:t>
            </a:r>
            <a:r>
              <a:rPr lang="en-GB" sz="3600" b="1" dirty="0">
                <a:solidFill>
                  <a:schemeClr val="tx1"/>
                </a:solidFill>
                <a:latin typeface="Segoe UI" panose="020B0502040204020203" pitchFamily="34" charset="0"/>
                <a:cs typeface="Segoe UI" panose="020B0502040204020203" pitchFamily="34" charset="0"/>
              </a:rPr>
              <a:t>questions!  </a:t>
            </a:r>
            <a:r>
              <a:rPr lang="en-GB" sz="3600" dirty="0">
                <a:solidFill>
                  <a:schemeClr val="tx1"/>
                </a:solidFill>
                <a:latin typeface="Segoe UI" panose="020B0502040204020203" pitchFamily="34" charset="0"/>
                <a:cs typeface="Segoe UI" panose="020B0502040204020203" pitchFamily="34" charset="0"/>
              </a:rPr>
              <a:t>Please upvote (give a thumbs-up) to the questions that you like. </a:t>
            </a:r>
          </a:p>
          <a:p>
            <a:pPr lvl="0">
              <a:lnSpc>
                <a:spcPct val="170000"/>
              </a:lnSpc>
              <a:buClr>
                <a:srgbClr val="A5BE23"/>
              </a:buClr>
              <a:buNone/>
              <a:defRPr/>
            </a:pPr>
            <a:r>
              <a:rPr lang="en-GB" sz="3600" dirty="0" smtClean="0">
                <a:solidFill>
                  <a:prstClr val="black"/>
                </a:solidFill>
                <a:latin typeface="Segoe UI" panose="020B0502040204020203" pitchFamily="34" charset="0"/>
                <a:cs typeface="Segoe UI" panose="020B0502040204020203" pitchFamily="34" charset="0"/>
              </a:rPr>
              <a:t>The </a:t>
            </a:r>
            <a:r>
              <a:rPr lang="en-GB" sz="3600" dirty="0">
                <a:solidFill>
                  <a:prstClr val="black"/>
                </a:solidFill>
                <a:latin typeface="Segoe UI" panose="020B0502040204020203" pitchFamily="34" charset="0"/>
                <a:cs typeface="Segoe UI" panose="020B0502040204020203" pitchFamily="34" charset="0"/>
              </a:rPr>
              <a:t>session is being </a:t>
            </a:r>
            <a:r>
              <a:rPr lang="en-GB" sz="3600" b="1" dirty="0">
                <a:solidFill>
                  <a:prstClr val="black"/>
                </a:solidFill>
                <a:latin typeface="Segoe UI" panose="020B0502040204020203" pitchFamily="34" charset="0"/>
                <a:cs typeface="Segoe UI" panose="020B0502040204020203" pitchFamily="34" charset="0"/>
              </a:rPr>
              <a:t>recorded for distribution to participants </a:t>
            </a:r>
            <a:r>
              <a:rPr lang="en-GB" sz="3600" dirty="0">
                <a:solidFill>
                  <a:prstClr val="black"/>
                </a:solidFill>
                <a:latin typeface="Segoe UI" panose="020B0502040204020203" pitchFamily="34" charset="0"/>
                <a:cs typeface="Segoe UI" panose="020B0502040204020203" pitchFamily="34" charset="0"/>
              </a:rPr>
              <a:t>as a post course resource as well as for future </a:t>
            </a:r>
            <a:r>
              <a:rPr lang="en-GB" sz="3600" dirty="0" smtClean="0">
                <a:solidFill>
                  <a:prstClr val="black"/>
                </a:solidFill>
                <a:latin typeface="Segoe UI" panose="020B0502040204020203" pitchFamily="34" charset="0"/>
                <a:cs typeface="Segoe UI" panose="020B0502040204020203" pitchFamily="34" charset="0"/>
              </a:rPr>
              <a:t>iterations </a:t>
            </a:r>
            <a:r>
              <a:rPr lang="en-GB" sz="3600" dirty="0">
                <a:solidFill>
                  <a:prstClr val="black"/>
                </a:solidFill>
                <a:latin typeface="Segoe UI" panose="020B0502040204020203" pitchFamily="34" charset="0"/>
                <a:cs typeface="Segoe UI" panose="020B0502040204020203" pitchFamily="34" charset="0"/>
              </a:rPr>
              <a:t>of the course.</a:t>
            </a:r>
            <a:endParaRPr lang="en-GB" sz="3600" b="1" dirty="0">
              <a:solidFill>
                <a:prstClr val="black"/>
              </a:solidFill>
              <a:latin typeface="Segoe UI" panose="020B0502040204020203" pitchFamily="34" charset="0"/>
              <a:cs typeface="Segoe UI" panose="020B0502040204020203" pitchFamily="34" charset="0"/>
            </a:endParaRPr>
          </a:p>
        </p:txBody>
      </p:sp>
      <p:pic>
        <p:nvPicPr>
          <p:cNvPr id="4" name="Graphic 3" descr="Radio microphone">
            <a:extLst>
              <a:ext uri="{FF2B5EF4-FFF2-40B4-BE49-F238E27FC236}">
                <a16:creationId xmlns:a16="http://schemas.microsoft.com/office/drawing/2014/main" id="{3803C71B-132D-4D1B-B9E2-7C15B6191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534853" y="1404437"/>
            <a:ext cx="661659" cy="661659"/>
          </a:xfrm>
          <a:prstGeom prst="rect">
            <a:avLst/>
          </a:prstGeom>
        </p:spPr>
      </p:pic>
      <p:pic>
        <p:nvPicPr>
          <p:cNvPr id="12" name="Graphic 11" descr="Chat">
            <a:extLst>
              <a:ext uri="{FF2B5EF4-FFF2-40B4-BE49-F238E27FC236}">
                <a16:creationId xmlns:a16="http://schemas.microsoft.com/office/drawing/2014/main" id="{22AB99FA-34FB-4582-B357-85873998E9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439337" y="2437494"/>
            <a:ext cx="742025" cy="742025"/>
          </a:xfrm>
          <a:prstGeom prst="rect">
            <a:avLst/>
          </a:prstGeom>
        </p:spPr>
      </p:pic>
      <p:pic>
        <p:nvPicPr>
          <p:cNvPr id="14" name="Graphic 13" descr="Thumbs up sign">
            <a:extLst>
              <a:ext uri="{FF2B5EF4-FFF2-40B4-BE49-F238E27FC236}">
                <a16:creationId xmlns:a16="http://schemas.microsoft.com/office/drawing/2014/main" id="{A93F9AAE-7702-47A0-9E01-3A7890C32DC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550005" y="3647679"/>
            <a:ext cx="631357" cy="631357"/>
          </a:xfrm>
          <a:prstGeom prst="rect">
            <a:avLst/>
          </a:prstGeom>
        </p:spPr>
      </p:pic>
      <p:pic>
        <p:nvPicPr>
          <p:cNvPr id="18" name="Graphic 17" descr="Target Audience">
            <a:extLst>
              <a:ext uri="{FF2B5EF4-FFF2-40B4-BE49-F238E27FC236}">
                <a16:creationId xmlns:a16="http://schemas.microsoft.com/office/drawing/2014/main" id="{FEF796C0-B70E-464D-83ED-8C4A51D8033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1439337" y="4747197"/>
            <a:ext cx="788029" cy="788029"/>
          </a:xfrm>
          <a:prstGeom prst="rect">
            <a:avLst/>
          </a:prstGeom>
        </p:spPr>
      </p:pic>
    </p:spTree>
    <p:extLst>
      <p:ext uri="{BB962C8B-B14F-4D97-AF65-F5344CB8AC3E}">
        <p14:creationId xmlns:p14="http://schemas.microsoft.com/office/powerpoint/2010/main" val="223603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4433276" y="2426644"/>
            <a:ext cx="575913" cy="575913"/>
          </a:xfrm>
          <a:prstGeom prst="rect">
            <a:avLst/>
          </a:prstGeom>
        </p:spPr>
      </p:pic>
      <p:sp>
        <p:nvSpPr>
          <p:cNvPr id="9" name="TextBox 8"/>
          <p:cNvSpPr txBox="1"/>
          <p:nvPr/>
        </p:nvSpPr>
        <p:spPr>
          <a:xfrm>
            <a:off x="164680" y="1762432"/>
            <a:ext cx="3780919" cy="861774"/>
          </a:xfrm>
          <a:prstGeom prst="rect">
            <a:avLst/>
          </a:prstGeom>
          <a:noFill/>
        </p:spPr>
        <p:txBody>
          <a:bodyPr wrap="square" rtlCol="0">
            <a:spAutoFit/>
          </a:bodyPr>
          <a:lstStyle/>
          <a:p>
            <a:r>
              <a:rPr lang="en-GB" sz="3200" b="1" dirty="0" smtClean="0">
                <a:solidFill>
                  <a:schemeClr val="accent4"/>
                </a:solidFill>
              </a:rPr>
              <a:t>Agenda </a:t>
            </a:r>
            <a:br>
              <a:rPr lang="en-GB" sz="3200" b="1" dirty="0" smtClean="0">
                <a:solidFill>
                  <a:schemeClr val="accent4"/>
                </a:solidFill>
              </a:rPr>
            </a:br>
            <a:r>
              <a:rPr lang="en-GB" b="1" dirty="0" smtClean="0">
                <a:solidFill>
                  <a:schemeClr val="accent4"/>
                </a:solidFill>
              </a:rPr>
              <a:t>Monday 22</a:t>
            </a:r>
            <a:r>
              <a:rPr lang="en-GB" b="1" baseline="30000" dirty="0" smtClean="0">
                <a:solidFill>
                  <a:schemeClr val="accent4"/>
                </a:solidFill>
              </a:rPr>
              <a:t>nd</a:t>
            </a:r>
            <a:r>
              <a:rPr lang="en-GB" b="1" dirty="0" smtClean="0">
                <a:solidFill>
                  <a:schemeClr val="accent4"/>
                </a:solidFill>
              </a:rPr>
              <a:t> March  09:00 – 11.00</a:t>
            </a:r>
            <a:endParaRPr lang="en-GB" b="1" dirty="0">
              <a:solidFill>
                <a:schemeClr val="accent4"/>
              </a:solidFill>
            </a:endParaRPr>
          </a:p>
        </p:txBody>
      </p:sp>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789585" y="3300272"/>
            <a:ext cx="614336" cy="614336"/>
          </a:xfrm>
          <a:prstGeom prst="rect">
            <a:avLst/>
          </a:prstGeom>
        </p:spPr>
      </p:pic>
      <p:pic>
        <p:nvPicPr>
          <p:cNvPr id="15" name="Picture 14" descr="Economía y empleo verde | EQUO"/>
          <p:cNvPicPr>
            <a:picLocks noChangeAspect="1"/>
          </p:cNvPicPr>
          <p:nvPr/>
        </p:nvPicPr>
        <p:blipFill>
          <a:blip r:embed="rId10" cstate="print">
            <a:duotone>
              <a:prstClr val="black"/>
              <a:schemeClr val="accent6">
                <a:tint val="45000"/>
                <a:satMod val="400000"/>
              </a:schemeClr>
            </a:duotone>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tretch>
            <a:fillRect/>
          </a:stretch>
        </p:blipFill>
        <p:spPr>
          <a:xfrm>
            <a:off x="789585" y="4127512"/>
            <a:ext cx="614336" cy="614336"/>
          </a:xfrm>
          <a:prstGeom prst="rect">
            <a:avLst/>
          </a:prstGeom>
        </p:spPr>
      </p:pic>
      <p:pic>
        <p:nvPicPr>
          <p:cNvPr id="16" name="Graphic 4" descr="Internet">
            <a:extLst>
              <a:ext uri="{FF2B5EF4-FFF2-40B4-BE49-F238E27FC236}">
                <a16:creationId xmlns:a16="http://schemas.microsoft.com/office/drawing/2014/main" id="{D23E52E4-EF0E-40CC-B716-D35E7CC21FCE}"/>
              </a:ext>
            </a:extLst>
          </p:cNvPr>
          <p:cNvPicPr>
            <a:picLocks noChangeAspect="1"/>
          </p:cNvPicPr>
          <p:nvPr/>
        </p:nvPicPr>
        <p:blipFill>
          <a:blip r:embed="rId1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37252" y="4789253"/>
            <a:ext cx="719002" cy="719002"/>
          </a:xfrm>
          <a:prstGeom prst="rect">
            <a:avLst/>
          </a:prstGeom>
        </p:spPr>
      </p:pic>
      <p:sp>
        <p:nvSpPr>
          <p:cNvPr id="2" name="TextBox 1"/>
          <p:cNvSpPr txBox="1"/>
          <p:nvPr/>
        </p:nvSpPr>
        <p:spPr>
          <a:xfrm>
            <a:off x="1547602" y="3422774"/>
            <a:ext cx="1024832" cy="369332"/>
          </a:xfrm>
          <a:prstGeom prst="rect">
            <a:avLst/>
          </a:prstGeom>
          <a:noFill/>
        </p:spPr>
        <p:txBody>
          <a:bodyPr wrap="none" rtlCol="0">
            <a:spAutoFit/>
          </a:bodyPr>
          <a:lstStyle/>
          <a:p>
            <a:r>
              <a:rPr lang="en-GB" dirty="0" smtClean="0">
                <a:solidFill>
                  <a:schemeClr val="accent4">
                    <a:lumMod val="50000"/>
                  </a:schemeClr>
                </a:solidFill>
                <a:latin typeface="Segoe UI" panose="020B0502040204020203" pitchFamily="34" charset="0"/>
                <a:cs typeface="Segoe UI" panose="020B0502040204020203" pitchFamily="34" charset="0"/>
              </a:rPr>
              <a:t>Lectures</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17" name="TextBox 16"/>
          <p:cNvSpPr txBox="1"/>
          <p:nvPr/>
        </p:nvSpPr>
        <p:spPr>
          <a:xfrm>
            <a:off x="1547602" y="4244375"/>
            <a:ext cx="1082348" cy="369332"/>
          </a:xfrm>
          <a:prstGeom prst="rect">
            <a:avLst/>
          </a:prstGeom>
          <a:noFill/>
        </p:spPr>
        <p:txBody>
          <a:bodyPr wrap="none" rtlCol="0">
            <a:spAutoFit/>
          </a:bodyPr>
          <a:lstStyle/>
          <a:p>
            <a:r>
              <a:rPr lang="en-GB" dirty="0" smtClean="0">
                <a:solidFill>
                  <a:schemeClr val="accent4">
                    <a:lumMod val="50000"/>
                  </a:schemeClr>
                </a:solidFill>
                <a:latin typeface="Segoe UI" panose="020B0502040204020203" pitchFamily="34" charset="0"/>
                <a:cs typeface="Segoe UI" panose="020B0502040204020203" pitchFamily="34" charset="0"/>
              </a:rPr>
              <a:t>Exercises</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18" name="TextBox 17"/>
          <p:cNvSpPr txBox="1"/>
          <p:nvPr/>
        </p:nvSpPr>
        <p:spPr>
          <a:xfrm>
            <a:off x="1547602" y="4964088"/>
            <a:ext cx="1683538" cy="369332"/>
          </a:xfrm>
          <a:prstGeom prst="rect">
            <a:avLst/>
          </a:prstGeom>
          <a:noFill/>
        </p:spPr>
        <p:txBody>
          <a:bodyPr wrap="none" rtlCol="0">
            <a:spAutoFit/>
          </a:bodyPr>
          <a:lstStyle/>
          <a:p>
            <a:r>
              <a:rPr lang="da-DK" dirty="0" smtClean="0">
                <a:solidFill>
                  <a:schemeClr val="accent4">
                    <a:lumMod val="50000"/>
                  </a:schemeClr>
                </a:solidFill>
                <a:latin typeface="Segoe UI" panose="020B0502040204020203" pitchFamily="34" charset="0"/>
                <a:cs typeface="Segoe UI" panose="020B0502040204020203" pitchFamily="34" charset="0"/>
              </a:rPr>
              <a:t>SurveyMonkey</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3" name="Rectangle 2"/>
          <p:cNvSpPr/>
          <p:nvPr/>
        </p:nvSpPr>
        <p:spPr>
          <a:xfrm>
            <a:off x="718780" y="3223488"/>
            <a:ext cx="2493888" cy="2284767"/>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831304985"/>
              </p:ext>
            </p:extLst>
          </p:nvPr>
        </p:nvGraphicFramePr>
        <p:xfrm>
          <a:off x="5009189" y="590223"/>
          <a:ext cx="6693283" cy="5663826"/>
        </p:xfrm>
        <a:graphic>
          <a:graphicData uri="http://schemas.openxmlformats.org/drawingml/2006/table">
            <a:tbl>
              <a:tblPr firstRow="1" firstCol="1" bandRow="1">
                <a:tableStyleId>{5C22544A-7EE6-4342-B048-85BDC9FD1C3A}</a:tableStyleId>
              </a:tblPr>
              <a:tblGrid>
                <a:gridCol w="1553728">
                  <a:extLst>
                    <a:ext uri="{9D8B030D-6E8A-4147-A177-3AD203B41FA5}">
                      <a16:colId xmlns:a16="http://schemas.microsoft.com/office/drawing/2014/main" val="783227317"/>
                    </a:ext>
                  </a:extLst>
                </a:gridCol>
                <a:gridCol w="3267698">
                  <a:extLst>
                    <a:ext uri="{9D8B030D-6E8A-4147-A177-3AD203B41FA5}">
                      <a16:colId xmlns:a16="http://schemas.microsoft.com/office/drawing/2014/main" val="4262578235"/>
                    </a:ext>
                  </a:extLst>
                </a:gridCol>
                <a:gridCol w="1871857">
                  <a:extLst>
                    <a:ext uri="{9D8B030D-6E8A-4147-A177-3AD203B41FA5}">
                      <a16:colId xmlns:a16="http://schemas.microsoft.com/office/drawing/2014/main" val="3254508977"/>
                    </a:ext>
                  </a:extLst>
                </a:gridCol>
              </a:tblGrid>
              <a:tr h="517949">
                <a:tc gridSpan="3">
                  <a:txBody>
                    <a:bodyPr/>
                    <a:lstStyle/>
                    <a:p>
                      <a:pPr>
                        <a:spcAft>
                          <a:spcPts val="0"/>
                        </a:spcAft>
                      </a:pPr>
                      <a:r>
                        <a:rPr lang="en-US" sz="2000" dirty="0">
                          <a:effectLst/>
                        </a:rPr>
                        <a:t>Day 1: Monday – 22 March 2021 – Sequencing workflow</a:t>
                      </a:r>
                      <a:endParaRPr lang="en-GB" sz="1400" dirty="0">
                        <a:effectLst/>
                      </a:endParaRPr>
                    </a:p>
                    <a:p>
                      <a:pPr>
                        <a:spcAft>
                          <a:spcPts val="0"/>
                        </a:spcAft>
                      </a:pPr>
                      <a:r>
                        <a:rPr lang="en-US" sz="1400" dirty="0">
                          <a:effectLst/>
                        </a:rPr>
                        <a:t>Join Zoom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7418456"/>
                  </a:ext>
                </a:extLst>
              </a:tr>
              <a:tr h="391165">
                <a:tc>
                  <a:txBody>
                    <a:bodyPr/>
                    <a:lstStyle/>
                    <a:p>
                      <a:pPr>
                        <a:spcAft>
                          <a:spcPts val="0"/>
                        </a:spcAft>
                      </a:pPr>
                      <a:r>
                        <a:rPr lang="en-US" sz="1200">
                          <a:effectLst/>
                        </a:rPr>
                        <a:t>Time (CET)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Content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Lecturer/ Facilitator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1904524835"/>
                  </a:ext>
                </a:extLst>
              </a:tr>
              <a:tr h="528673">
                <a:tc>
                  <a:txBody>
                    <a:bodyPr/>
                    <a:lstStyle/>
                    <a:p>
                      <a:pPr>
                        <a:spcAft>
                          <a:spcPts val="0"/>
                        </a:spcAft>
                      </a:pPr>
                      <a:r>
                        <a:rPr lang="en-US" sz="1200">
                          <a:effectLst/>
                        </a:rPr>
                        <a:t>08.45 – 09.00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Joining the call </a:t>
                      </a:r>
                      <a:r>
                        <a:rPr lang="en-US" sz="1200" dirty="0">
                          <a:effectLst/>
                        </a:rPr>
                        <a:t>– Assistance will be provided at this time to help participants join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335517844"/>
                  </a:ext>
                </a:extLst>
              </a:tr>
              <a:tr h="274349">
                <a:tc>
                  <a:txBody>
                    <a:bodyPr/>
                    <a:lstStyle/>
                    <a:p>
                      <a:pPr>
                        <a:spcAft>
                          <a:spcPts val="0"/>
                        </a:spcAft>
                      </a:pPr>
                      <a:r>
                        <a:rPr lang="en-US" sz="1200">
                          <a:effectLst/>
                        </a:rPr>
                        <a:t>09.00 – 09.15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Welcome and Introduction (Live)</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1517690880"/>
                  </a:ext>
                </a:extLst>
              </a:tr>
              <a:tr h="731222">
                <a:tc>
                  <a:txBody>
                    <a:bodyPr/>
                    <a:lstStyle/>
                    <a:p>
                      <a:pPr>
                        <a:spcAft>
                          <a:spcPts val="0"/>
                        </a:spcAft>
                      </a:pPr>
                      <a:r>
                        <a:rPr lang="en-US" sz="1200">
                          <a:effectLst/>
                        </a:rPr>
                        <a:t>09.15 – 09.45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0" dirty="0">
                          <a:effectLst/>
                        </a:rPr>
                        <a:t>[1]</a:t>
                      </a:r>
                      <a:r>
                        <a:rPr lang="en-US" sz="1200" b="1" dirty="0">
                          <a:effectLst/>
                        </a:rPr>
                        <a:t> Introducing the workflow: Going from bacterial isolate to Genome </a:t>
                      </a:r>
                      <a:r>
                        <a:rPr lang="en-US" sz="1200" dirty="0">
                          <a:effectLst/>
                        </a:rPr>
                        <a:t>– Synopsis of all the steps. (Pre-recorded Lecture)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Anderson Oaikhena (University of Ibadan, Nigeria)</a:t>
                      </a:r>
                      <a:endParaRPr lang="en-GB" sz="1400">
                        <a:effectLst/>
                      </a:endParaRPr>
                    </a:p>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9175160"/>
                  </a:ext>
                </a:extLst>
              </a:tr>
              <a:tr h="417197">
                <a:tc>
                  <a:txBody>
                    <a:bodyPr/>
                    <a:lstStyle/>
                    <a:p>
                      <a:pPr>
                        <a:spcAft>
                          <a:spcPts val="0"/>
                        </a:spcAft>
                      </a:pPr>
                      <a:r>
                        <a:rPr lang="en-US" sz="1200">
                          <a:effectLst/>
                        </a:rPr>
                        <a:t>09.45 – 10.00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tc>
                  <a:txBody>
                    <a:bodyPr/>
                    <a:lstStyle/>
                    <a:p>
                      <a:pPr>
                        <a:spcAft>
                          <a:spcPts val="0"/>
                        </a:spcAft>
                      </a:pPr>
                      <a:r>
                        <a:rPr lang="en-US" sz="1600" b="1" dirty="0">
                          <a:solidFill>
                            <a:schemeClr val="bg1"/>
                          </a:solidFill>
                          <a:effectLst/>
                        </a:rPr>
                        <a:t>BREAK</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tc>
                  <a:txBody>
                    <a:bodyPr/>
                    <a:lstStyle/>
                    <a:p>
                      <a:pPr>
                        <a:spcAft>
                          <a:spcPts val="0"/>
                        </a:spcAft>
                      </a:pPr>
                      <a:r>
                        <a:rPr lang="en-US" sz="12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extLst>
                  <a:ext uri="{0D108BD9-81ED-4DB2-BD59-A6C34878D82A}">
                    <a16:rowId xmlns:a16="http://schemas.microsoft.com/office/drawing/2014/main" val="4264100483"/>
                  </a:ext>
                </a:extLst>
              </a:tr>
              <a:tr h="1279639">
                <a:tc>
                  <a:txBody>
                    <a:bodyPr/>
                    <a:lstStyle/>
                    <a:p>
                      <a:pPr>
                        <a:spcAft>
                          <a:spcPts val="0"/>
                        </a:spcAft>
                      </a:pPr>
                      <a:r>
                        <a:rPr lang="en-US" sz="1200">
                          <a:effectLst/>
                        </a:rPr>
                        <a:t>10.00 – 10.30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[2] </a:t>
                      </a:r>
                      <a:r>
                        <a:rPr lang="en-US" sz="1200" b="1" dirty="0">
                          <a:effectLst/>
                        </a:rPr>
                        <a:t>DNA purification: From bacterial culture to high quality DNA</a:t>
                      </a:r>
                      <a:r>
                        <a:rPr lang="en-US" sz="1200" dirty="0">
                          <a:effectLst/>
                        </a:rPr>
                        <a:t>. </a:t>
                      </a:r>
                      <a:endParaRPr lang="en-GB" sz="1400" dirty="0">
                        <a:effectLst/>
                      </a:endParaRPr>
                    </a:p>
                    <a:p>
                      <a:pPr>
                        <a:spcAft>
                          <a:spcPts val="0"/>
                        </a:spcAft>
                      </a:pPr>
                      <a:r>
                        <a:rPr lang="en-US" sz="1200" dirty="0">
                          <a:effectLst/>
                        </a:rPr>
                        <a:t> </a:t>
                      </a:r>
                      <a:endParaRPr lang="en-GB" sz="1400" dirty="0">
                        <a:effectLst/>
                      </a:endParaRPr>
                    </a:p>
                    <a:p>
                      <a:pPr>
                        <a:spcAft>
                          <a:spcPts val="0"/>
                        </a:spcAft>
                      </a:pPr>
                      <a:r>
                        <a:rPr lang="en-US" sz="1200" dirty="0">
                          <a:effectLst/>
                        </a:rPr>
                        <a:t>Different methods will be presented covering commercial kits and automated DNA extraction systems. </a:t>
                      </a:r>
                      <a:endParaRPr lang="en-GB" sz="1400" dirty="0">
                        <a:effectLst/>
                      </a:endParaRPr>
                    </a:p>
                    <a:p>
                      <a:pPr>
                        <a:spcAft>
                          <a:spcPts val="0"/>
                        </a:spcAft>
                      </a:pPr>
                      <a:r>
                        <a:rPr lang="en-US" sz="1200" dirty="0">
                          <a:effectLst/>
                        </a:rPr>
                        <a:t>(Pre-recorded Lecture)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Shannon Williams           (NICD, South Africa)</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011424698"/>
                  </a:ext>
                </a:extLst>
              </a:tr>
              <a:tr h="1233568">
                <a:tc>
                  <a:txBody>
                    <a:bodyPr/>
                    <a:lstStyle/>
                    <a:p>
                      <a:pPr>
                        <a:spcAft>
                          <a:spcPts val="0"/>
                        </a:spcAft>
                      </a:pPr>
                      <a:r>
                        <a:rPr lang="en-US" sz="1200">
                          <a:effectLst/>
                        </a:rPr>
                        <a:t>10.30 – 10.45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[2E] </a:t>
                      </a:r>
                      <a:r>
                        <a:rPr lang="en-US" sz="1200" b="1" dirty="0">
                          <a:effectLst/>
                        </a:rPr>
                        <a:t>Exercise</a:t>
                      </a:r>
                      <a:r>
                        <a:rPr lang="en-US" sz="1200" b="1" dirty="0" smtClean="0">
                          <a:effectLst/>
                        </a:rPr>
                        <a:t>: Investigating </a:t>
                      </a:r>
                      <a:r>
                        <a:rPr lang="en-US" sz="1200" b="1" dirty="0">
                          <a:effectLst/>
                        </a:rPr>
                        <a:t>quality checks on isolated DNA. </a:t>
                      </a:r>
                      <a:endParaRPr lang="en-GB" sz="1400" b="1" dirty="0">
                        <a:effectLst/>
                      </a:endParaRPr>
                    </a:p>
                    <a:p>
                      <a:pPr>
                        <a:spcAft>
                          <a:spcPts val="0"/>
                        </a:spcAft>
                      </a:pPr>
                      <a:r>
                        <a:rPr lang="en-US" sz="1200" dirty="0">
                          <a:effectLst/>
                        </a:rPr>
                        <a:t>(Live introduction to the exercise). </a:t>
                      </a:r>
                      <a:endParaRPr lang="en-GB" sz="1400" dirty="0">
                        <a:effectLst/>
                      </a:endParaRPr>
                    </a:p>
                    <a:p>
                      <a:pPr>
                        <a:spcAft>
                          <a:spcPts val="0"/>
                        </a:spcAft>
                      </a:pPr>
                      <a:r>
                        <a:rPr lang="en-US" sz="1200" dirty="0">
                          <a:effectLst/>
                        </a:rPr>
                        <a:t> </a:t>
                      </a:r>
                      <a:endParaRPr lang="en-GB" sz="1400" dirty="0">
                        <a:effectLst/>
                      </a:endParaRPr>
                    </a:p>
                    <a:p>
                      <a:pPr>
                        <a:spcAft>
                          <a:spcPts val="0"/>
                        </a:spcAft>
                      </a:pPr>
                      <a:r>
                        <a:rPr lang="en-US" sz="1200" dirty="0">
                          <a:effectLst/>
                        </a:rPr>
                        <a:t>Results are to be handed in via </a:t>
                      </a:r>
                      <a:r>
                        <a:rPr lang="en-US" sz="1200" dirty="0">
                          <a:effectLst/>
                          <a:hlinkClick r:id="rId13"/>
                        </a:rPr>
                        <a:t>this </a:t>
                      </a:r>
                      <a:r>
                        <a:rPr lang="en-US" sz="1200" dirty="0" smtClean="0">
                          <a:effectLst/>
                          <a:hlinkClick r:id="rId13"/>
                        </a:rPr>
                        <a:t>Survey Monkey </a:t>
                      </a:r>
                      <a:r>
                        <a:rPr lang="en-US" sz="1200" dirty="0">
                          <a:effectLst/>
                          <a:hlinkClick r:id="rId13"/>
                        </a:rPr>
                        <a:t>link</a:t>
                      </a:r>
                      <a:r>
                        <a:rPr lang="en-US" sz="1200" dirty="0">
                          <a:effectLst/>
                        </a:rPr>
                        <a:t> prior to Day 4.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Shannon Williams (NICD, South Africa)</a:t>
                      </a:r>
                      <a:endParaRPr lang="en-GB" sz="1400">
                        <a:effectLst/>
                      </a:endParaRPr>
                    </a:p>
                    <a:p>
                      <a:pPr>
                        <a:spcAft>
                          <a:spcPts val="0"/>
                        </a:spcAft>
                      </a:pPr>
                      <a:r>
                        <a:rPr lang="en-US" sz="1200">
                          <a:effectLst/>
                        </a:rPr>
                        <a:t>&amp;</a:t>
                      </a:r>
                      <a:endParaRPr lang="en-GB" sz="1400">
                        <a:effectLst/>
                      </a:endParaRPr>
                    </a:p>
                    <a:p>
                      <a:pPr>
                        <a:spcAft>
                          <a:spcPts val="0"/>
                        </a:spcAft>
                      </a:pPr>
                      <a:r>
                        <a:rPr lang="en-US" sz="1200">
                          <a:effectLst/>
                        </a:rPr>
                        <a:t>Beverly Egyir (NMIMR, Ghana)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3927007032"/>
                  </a:ext>
                </a:extLst>
              </a:tr>
              <a:tr h="289034">
                <a:tc>
                  <a:txBody>
                    <a:bodyPr/>
                    <a:lstStyle/>
                    <a:p>
                      <a:pPr>
                        <a:spcAft>
                          <a:spcPts val="0"/>
                        </a:spcAft>
                      </a:pPr>
                      <a:r>
                        <a:rPr lang="en-US" sz="1200">
                          <a:effectLst/>
                        </a:rPr>
                        <a:t>10.45 – 11.00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Q&amp;A and Wrap-up </a:t>
                      </a:r>
                      <a:r>
                        <a:rPr lang="en-US" sz="1200" b="0" dirty="0">
                          <a:effectLst/>
                        </a:rPr>
                        <a:t>(Live)</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312652850"/>
                  </a:ext>
                </a:extLst>
              </a:tr>
            </a:tbl>
          </a:graphicData>
        </a:graphic>
      </p:graphicFrame>
      <p:pic>
        <p:nvPicPr>
          <p:cNvPr id="19"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4433276" y="3789958"/>
            <a:ext cx="575913" cy="575913"/>
          </a:xfrm>
          <a:prstGeom prst="rect">
            <a:avLst/>
          </a:prstGeom>
        </p:spPr>
      </p:pic>
      <p:pic>
        <p:nvPicPr>
          <p:cNvPr id="20" name="Picture 19" descr="Economía y empleo verde | EQUO"/>
          <p:cNvPicPr>
            <a:picLocks noChangeAspect="1"/>
          </p:cNvPicPr>
          <p:nvPr/>
        </p:nvPicPr>
        <p:blipFill>
          <a:blip r:embed="rId10" cstate="print">
            <a:duotone>
              <a:prstClr val="black"/>
              <a:schemeClr val="accent6">
                <a:tint val="45000"/>
                <a:satMod val="400000"/>
              </a:schemeClr>
            </a:duotone>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tretch>
            <a:fillRect/>
          </a:stretch>
        </p:blipFill>
        <p:spPr>
          <a:xfrm>
            <a:off x="4437053" y="5092657"/>
            <a:ext cx="572136" cy="572136"/>
          </a:xfrm>
          <a:prstGeom prst="rect">
            <a:avLst/>
          </a:prstGeom>
        </p:spPr>
      </p:pic>
    </p:spTree>
    <p:extLst>
      <p:ext uri="{BB962C8B-B14F-4D97-AF65-F5344CB8AC3E}">
        <p14:creationId xmlns:p14="http://schemas.microsoft.com/office/powerpoint/2010/main" val="414399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C1CDC-99EB-410A-A021-B32A576AE41B}"/>
              </a:ext>
            </a:extLst>
          </p:cNvPr>
          <p:cNvSpPr>
            <a:spLocks noGrp="1"/>
          </p:cNvSpPr>
          <p:nvPr>
            <p:ph type="title"/>
          </p:nvPr>
        </p:nvSpPr>
        <p:spPr/>
        <p:txBody>
          <a:bodyPr>
            <a:normAutofit fontScale="90000"/>
          </a:bodyPr>
          <a:lstStyle/>
          <a:p>
            <a:r>
              <a:rPr lang="en-GB" dirty="0"/>
              <a:t>SEQAFRICA – Extending whole genome sequencing capacity for AMR Surveillance</a:t>
            </a:r>
          </a:p>
        </p:txBody>
      </p:sp>
      <p:sp>
        <p:nvSpPr>
          <p:cNvPr id="7" name="Content Placeholder 6">
            <a:extLst>
              <a:ext uri="{FF2B5EF4-FFF2-40B4-BE49-F238E27FC236}">
                <a16:creationId xmlns:a16="http://schemas.microsoft.com/office/drawing/2014/main" id="{E81F27EC-7455-47AA-95D7-F260454416DB}"/>
              </a:ext>
            </a:extLst>
          </p:cNvPr>
          <p:cNvSpPr>
            <a:spLocks noGrp="1"/>
          </p:cNvSpPr>
          <p:nvPr>
            <p:ph idx="1"/>
          </p:nvPr>
        </p:nvSpPr>
        <p:spPr>
          <a:xfrm>
            <a:off x="658800" y="2329199"/>
            <a:ext cx="7121621" cy="4417389"/>
          </a:xfrm>
        </p:spPr>
        <p:txBody>
          <a:bodyPr>
            <a:noAutofit/>
          </a:bodyPr>
          <a:lstStyle/>
          <a:p>
            <a:pPr>
              <a:spcAft>
                <a:spcPts val="600"/>
              </a:spcAft>
            </a:pPr>
            <a:r>
              <a:rPr lang="en-GB" sz="2000" dirty="0" smtClean="0"/>
              <a:t>Led by the Research Group for Global Capacity Building at the National Food Institute (DTU Food).</a:t>
            </a:r>
          </a:p>
          <a:p>
            <a:pPr>
              <a:spcAft>
                <a:spcPts val="1200"/>
              </a:spcAft>
            </a:pPr>
            <a:r>
              <a:rPr lang="en-GB" sz="2000" dirty="0" smtClean="0"/>
              <a:t>Established and currently support a consortium of </a:t>
            </a:r>
            <a:r>
              <a:rPr lang="en-GB" sz="2000" b="1" dirty="0" smtClean="0">
                <a:solidFill>
                  <a:srgbClr val="FFC000"/>
                </a:solidFill>
              </a:rPr>
              <a:t>regional</a:t>
            </a:r>
            <a:r>
              <a:rPr lang="en-GB" sz="2000" dirty="0" smtClean="0"/>
              <a:t> and </a:t>
            </a:r>
            <a:r>
              <a:rPr lang="en-GB" sz="2000" b="1" dirty="0" smtClean="0">
                <a:solidFill>
                  <a:srgbClr val="FF8A15"/>
                </a:solidFill>
              </a:rPr>
              <a:t>national</a:t>
            </a:r>
            <a:r>
              <a:rPr lang="en-GB" sz="2000" dirty="0" smtClean="0"/>
              <a:t> sequencing centres</a:t>
            </a:r>
          </a:p>
          <a:p>
            <a:pPr marL="800100" lvl="1" indent="-342900">
              <a:buFont typeface="+mj-lt"/>
              <a:buAutoNum type="arabicPeriod"/>
            </a:pPr>
            <a:r>
              <a:rPr lang="en-GB" sz="1800" b="1" dirty="0" smtClean="0">
                <a:solidFill>
                  <a:srgbClr val="FFC000"/>
                </a:solidFill>
              </a:rPr>
              <a:t>Nigeria, University of Ibadan (UI)</a:t>
            </a:r>
          </a:p>
          <a:p>
            <a:pPr marL="800100" lvl="1" indent="-342900">
              <a:buFont typeface="+mj-lt"/>
              <a:buAutoNum type="arabicPeriod"/>
            </a:pPr>
            <a:r>
              <a:rPr lang="en-GB" sz="1800" b="1" dirty="0" smtClean="0">
                <a:solidFill>
                  <a:srgbClr val="FFC000"/>
                </a:solidFill>
              </a:rPr>
              <a:t>Tanzania, Kilimanjaro Clinical Research Institute (KCRI)</a:t>
            </a:r>
          </a:p>
          <a:p>
            <a:pPr marL="800100" lvl="1" indent="-342900">
              <a:buFont typeface="+mj-lt"/>
              <a:buAutoNum type="arabicPeriod"/>
            </a:pPr>
            <a:r>
              <a:rPr lang="en-GB" sz="1800" b="1" dirty="0" smtClean="0">
                <a:solidFill>
                  <a:srgbClr val="FFC000"/>
                </a:solidFill>
              </a:rPr>
              <a:t>South Africa, National Institute for Communicable Diseases (NICD)</a:t>
            </a:r>
          </a:p>
          <a:p>
            <a:pPr marL="800100" lvl="1" indent="-342900">
              <a:buFont typeface="+mj-lt"/>
              <a:buAutoNum type="arabicPeriod"/>
            </a:pPr>
            <a:endParaRPr lang="en-GB" sz="1800" dirty="0"/>
          </a:p>
          <a:p>
            <a:pPr marL="800100" lvl="1" indent="-342900">
              <a:buFont typeface="+mj-lt"/>
              <a:buAutoNum type="arabicPeriod"/>
            </a:pPr>
            <a:r>
              <a:rPr lang="en-GB" sz="1800" b="1" dirty="0">
                <a:solidFill>
                  <a:srgbClr val="FF8A15"/>
                </a:solidFill>
              </a:rPr>
              <a:t>Ghana, Noguchi Memorial Institute for Medical Research (NMIMR</a:t>
            </a:r>
            <a:r>
              <a:rPr lang="en-GB" sz="1800" b="1" dirty="0" smtClean="0">
                <a:solidFill>
                  <a:srgbClr val="FF8A15"/>
                </a:solidFill>
              </a:rPr>
              <a:t>)</a:t>
            </a:r>
          </a:p>
          <a:p>
            <a:pPr marL="800100" lvl="1" indent="-342900">
              <a:buFont typeface="+mj-lt"/>
              <a:buAutoNum type="arabicPeriod"/>
            </a:pPr>
            <a:r>
              <a:rPr lang="en-GB" sz="1800" b="1" dirty="0" smtClean="0">
                <a:solidFill>
                  <a:srgbClr val="FFC000"/>
                </a:solidFill>
              </a:rPr>
              <a:t>South Africa, NICD, SARS-CoV-2</a:t>
            </a:r>
            <a:endParaRPr lang="en-GB" sz="1800" b="1" dirty="0">
              <a:solidFill>
                <a:srgbClr val="FFC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5462" y="874963"/>
            <a:ext cx="5026384" cy="5558589"/>
          </a:xfrm>
          <a:prstGeom prst="rect">
            <a:avLst/>
          </a:prstGeom>
        </p:spPr>
      </p:pic>
    </p:spTree>
    <p:extLst>
      <p:ext uri="{BB962C8B-B14F-4D97-AF65-F5344CB8AC3E}">
        <p14:creationId xmlns:p14="http://schemas.microsoft.com/office/powerpoint/2010/main" val="169537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we provide</a:t>
            </a:r>
            <a:endParaRPr lang="en-GB" dirty="0"/>
          </a:p>
        </p:txBody>
      </p:sp>
      <p:sp>
        <p:nvSpPr>
          <p:cNvPr id="3" name="Content Placeholder 2"/>
          <p:cNvSpPr>
            <a:spLocks noGrp="1"/>
          </p:cNvSpPr>
          <p:nvPr>
            <p:ph idx="1"/>
          </p:nvPr>
        </p:nvSpPr>
        <p:spPr>
          <a:xfrm>
            <a:off x="658800" y="2329200"/>
            <a:ext cx="7192109" cy="3780000"/>
          </a:xfrm>
        </p:spPr>
        <p:txBody>
          <a:bodyPr>
            <a:normAutofit/>
          </a:bodyPr>
          <a:lstStyle/>
          <a:p>
            <a:r>
              <a:rPr lang="en-GB" b="1" dirty="0" smtClean="0"/>
              <a:t>WGS and data analysis services to the African region </a:t>
            </a:r>
          </a:p>
          <a:p>
            <a:r>
              <a:rPr lang="en-GB" dirty="0" smtClean="0"/>
              <a:t>Support genomic surveillance and investigation of </a:t>
            </a:r>
          </a:p>
          <a:p>
            <a:pPr lvl="1"/>
            <a:r>
              <a:rPr lang="en-GB" dirty="0" smtClean="0"/>
              <a:t>Outbreaks</a:t>
            </a:r>
          </a:p>
          <a:p>
            <a:pPr lvl="1"/>
            <a:r>
              <a:rPr lang="en-GB" dirty="0" smtClean="0"/>
              <a:t>Unusual resistance phenotypes</a:t>
            </a:r>
          </a:p>
          <a:p>
            <a:pPr lvl="1"/>
            <a:r>
              <a:rPr lang="en-GB" dirty="0" smtClean="0"/>
              <a:t>Delineation of the flow of organisms/genes in a </a:t>
            </a:r>
            <a:r>
              <a:rPr lang="en-GB" u="sng" dirty="0" smtClean="0"/>
              <a:t>One Health framework</a:t>
            </a:r>
          </a:p>
          <a:p>
            <a:pPr marL="457200" lvl="1" indent="0">
              <a:buNone/>
            </a:pPr>
            <a:endParaRPr lang="en-GB" dirty="0" smtClean="0"/>
          </a:p>
        </p:txBody>
      </p:sp>
      <p:grpSp>
        <p:nvGrpSpPr>
          <p:cNvPr id="8" name="Group 7"/>
          <p:cNvGrpSpPr/>
          <p:nvPr/>
        </p:nvGrpSpPr>
        <p:grpSpPr>
          <a:xfrm>
            <a:off x="8151628" y="1526651"/>
            <a:ext cx="3161415" cy="4314168"/>
            <a:chOff x="8454119" y="2323218"/>
            <a:chExt cx="2667807" cy="3785982"/>
          </a:xfrm>
        </p:grpSpPr>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454120" y="2323218"/>
              <a:ext cx="2667806" cy="3772671"/>
            </a:xfrm>
            <a:prstGeom prst="rect">
              <a:avLst/>
            </a:prstGeom>
          </p:spPr>
        </p:pic>
        <p:sp>
          <p:nvSpPr>
            <p:cNvPr id="6" name="Rectangle 5"/>
            <p:cNvSpPr/>
            <p:nvPr/>
          </p:nvSpPr>
          <p:spPr>
            <a:xfrm>
              <a:off x="8454119" y="2323218"/>
              <a:ext cx="2667807" cy="3785982"/>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7050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[1] </a:t>
            </a:r>
            <a:r>
              <a:rPr lang="en-GB" dirty="0" smtClean="0">
                <a:hlinkClick r:id="rId2" action="ppaction://hlinkfile"/>
              </a:rPr>
              <a:t>Introducing the workflow</a:t>
            </a:r>
            <a:r>
              <a:rPr lang="en-GB" dirty="0" smtClean="0"/>
              <a:t/>
            </a:r>
            <a:br>
              <a:rPr lang="en-GB" dirty="0" smtClean="0"/>
            </a:br>
            <a:r>
              <a:rPr lang="en-GB" dirty="0" smtClean="0"/>
              <a:t>	</a:t>
            </a:r>
            <a:r>
              <a:rPr lang="en-GB" sz="2400" dirty="0" smtClean="0"/>
              <a:t>Anderson </a:t>
            </a:r>
            <a:r>
              <a:rPr lang="en-US" sz="2400" dirty="0"/>
              <a:t>Oaikhena</a:t>
            </a:r>
            <a:r>
              <a:rPr lang="en-GB" sz="2400" dirty="0" smtClean="0"/>
              <a:t> (University of Ibadan, Nigeria)</a:t>
            </a:r>
            <a:endParaRPr lang="en-GB" sz="2400" dirty="0"/>
          </a:p>
        </p:txBody>
      </p:sp>
      <p:grpSp>
        <p:nvGrpSpPr>
          <p:cNvPr id="2055" name="Group 2054"/>
          <p:cNvGrpSpPr/>
          <p:nvPr/>
        </p:nvGrpSpPr>
        <p:grpSpPr>
          <a:xfrm>
            <a:off x="1616679" y="3358625"/>
            <a:ext cx="8913042" cy="1095815"/>
            <a:chOff x="1487054" y="3146189"/>
            <a:chExt cx="8913042" cy="1095815"/>
          </a:xfrm>
        </p:grpSpPr>
        <p:grpSp>
          <p:nvGrpSpPr>
            <p:cNvPr id="42" name="Group 41"/>
            <p:cNvGrpSpPr/>
            <p:nvPr/>
          </p:nvGrpSpPr>
          <p:grpSpPr>
            <a:xfrm>
              <a:off x="1487054" y="3161912"/>
              <a:ext cx="1082909" cy="1080092"/>
              <a:chOff x="1052945" y="3161912"/>
              <a:chExt cx="1082909" cy="1080092"/>
            </a:xfrm>
          </p:grpSpPr>
          <p:pic>
            <p:nvPicPr>
              <p:cNvPr id="7" name="Picture 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20" name="Rounded Rectangle 19"/>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8" name="Group 2047"/>
            <p:cNvGrpSpPr/>
            <p:nvPr/>
          </p:nvGrpSpPr>
          <p:grpSpPr>
            <a:xfrm>
              <a:off x="2778084" y="3161912"/>
              <a:ext cx="1082909" cy="1080092"/>
              <a:chOff x="2338186" y="3161912"/>
              <a:chExt cx="1082909" cy="1080092"/>
            </a:xfrm>
          </p:grpSpPr>
          <p:grpSp>
            <p:nvGrpSpPr>
              <p:cNvPr id="22" name="Group 21"/>
              <p:cNvGrpSpPr/>
              <p:nvPr/>
            </p:nvGrpSpPr>
            <p:grpSpPr>
              <a:xfrm>
                <a:off x="2543247" y="3287425"/>
                <a:ext cx="476081" cy="797622"/>
                <a:chOff x="3150973" y="3161912"/>
                <a:chExt cx="636299" cy="1066051"/>
              </a:xfrm>
            </p:grpSpPr>
            <p:pic>
              <p:nvPicPr>
                <p:cNvPr id="2" name="Picture 1"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21" name="Picture 20"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60" name="Rounded Rectangle 5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9" name="Group 2048"/>
            <p:cNvGrpSpPr/>
            <p:nvPr/>
          </p:nvGrpSpPr>
          <p:grpSpPr>
            <a:xfrm>
              <a:off x="4069114" y="3154744"/>
              <a:ext cx="1082909" cy="1080092"/>
              <a:chOff x="3628969" y="3154744"/>
              <a:chExt cx="1082909" cy="1080092"/>
            </a:xfrm>
          </p:grpSpPr>
          <p:pic>
            <p:nvPicPr>
              <p:cNvPr id="6" name="Picture 5"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1" name="Rounded Rectangle 60"/>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2" name="Group 2051"/>
            <p:cNvGrpSpPr/>
            <p:nvPr/>
          </p:nvGrpSpPr>
          <p:grpSpPr>
            <a:xfrm>
              <a:off x="6651174" y="3161912"/>
              <a:ext cx="1166864" cy="1080092"/>
              <a:chOff x="6162429" y="3161912"/>
              <a:chExt cx="1166864" cy="1080092"/>
            </a:xfrm>
          </p:grpSpPr>
          <p:pic>
            <p:nvPicPr>
              <p:cNvPr id="2050"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8" name="Rounded Rectangle 77"/>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3" name="Group 2052"/>
            <p:cNvGrpSpPr/>
            <p:nvPr/>
          </p:nvGrpSpPr>
          <p:grpSpPr>
            <a:xfrm>
              <a:off x="8026159" y="3154744"/>
              <a:ext cx="1082909" cy="1080092"/>
              <a:chOff x="7547336" y="3154744"/>
              <a:chExt cx="1082909" cy="1080092"/>
            </a:xfrm>
          </p:grpSpPr>
          <p:pic>
            <p:nvPicPr>
              <p:cNvPr id="79" name="Picture 78"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80" name="Rounded Rectangle 79"/>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4" name="Group 2053"/>
            <p:cNvGrpSpPr/>
            <p:nvPr/>
          </p:nvGrpSpPr>
          <p:grpSpPr>
            <a:xfrm>
              <a:off x="9317187" y="3146189"/>
              <a:ext cx="1082909" cy="1080092"/>
              <a:chOff x="8883078" y="3146189"/>
              <a:chExt cx="1082909" cy="1080092"/>
            </a:xfrm>
          </p:grpSpPr>
          <p:sp>
            <p:nvSpPr>
              <p:cNvPr id="81" name="Rounded Rectangle 80"/>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8954143" y="3444183"/>
                <a:ext cx="999747" cy="592355"/>
                <a:chOff x="8309875" y="3458797"/>
                <a:chExt cx="2803581" cy="1661138"/>
              </a:xfrm>
            </p:grpSpPr>
            <p:pic>
              <p:nvPicPr>
                <p:cNvPr id="83" name="Picture 82"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84" name="TextBox 83"/>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85" name="Picture 84"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86" name="Group 85"/>
                <p:cNvGrpSpPr/>
                <p:nvPr/>
              </p:nvGrpSpPr>
              <p:grpSpPr>
                <a:xfrm>
                  <a:off x="9652785" y="3458797"/>
                  <a:ext cx="1460671" cy="1390226"/>
                  <a:chOff x="10122180" y="3425072"/>
                  <a:chExt cx="1554912" cy="1479919"/>
                </a:xfrm>
              </p:grpSpPr>
              <p:pic>
                <p:nvPicPr>
                  <p:cNvPr id="87" name="Picture 86"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88" name="TextBox 87"/>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89" name="Picture 88"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2051" name="Group 2050"/>
            <p:cNvGrpSpPr/>
            <p:nvPr/>
          </p:nvGrpSpPr>
          <p:grpSpPr>
            <a:xfrm>
              <a:off x="5360144" y="3159399"/>
              <a:ext cx="1082909" cy="1080092"/>
              <a:chOff x="4913455" y="3159399"/>
              <a:chExt cx="1082909" cy="1080092"/>
            </a:xfrm>
          </p:grpSpPr>
          <p:cxnSp>
            <p:nvCxnSpPr>
              <p:cNvPr id="48" name="Straight Connector 47"/>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11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2419850"/>
            <a:ext cx="2283578" cy="2062103"/>
          </a:xfrm>
          <a:prstGeom prst="rect">
            <a:avLst/>
          </a:prstGeom>
          <a:noFill/>
        </p:spPr>
        <p:txBody>
          <a:bodyPr wrap="square" rtlCol="0" anchor="ctr">
            <a:spAutoFit/>
          </a:bodyPr>
          <a:lstStyle/>
          <a:p>
            <a:pPr algn="just" defTabSz="914240"/>
            <a:r>
              <a:rPr lang="en-GB" sz="4400" b="1" dirty="0" smtClean="0">
                <a:solidFill>
                  <a:schemeClr val="bg1"/>
                </a:solidFill>
                <a:latin typeface="Arial" panose="020B0604020202020204" pitchFamily="34" charset="0"/>
                <a:cs typeface="Arial" panose="020B0604020202020204" pitchFamily="34" charset="0"/>
              </a:rPr>
              <a:t>BREAK</a:t>
            </a:r>
            <a:endParaRPr lang="en-GB" sz="4400" b="1" dirty="0">
              <a:solidFill>
                <a:schemeClr val="bg1"/>
              </a:solidFill>
              <a:latin typeface="Arial" panose="020B0604020202020204" pitchFamily="34" charset="0"/>
              <a:cs typeface="Arial" panose="020B0604020202020204" pitchFamily="34" charset="0"/>
            </a:endParaRPr>
          </a:p>
          <a:p>
            <a:pPr algn="ctr" defTabSz="914240"/>
            <a:r>
              <a:rPr lang="da-DK" sz="2800" b="1" dirty="0" smtClean="0">
                <a:solidFill>
                  <a:schemeClr val="bg1"/>
                </a:solidFill>
                <a:latin typeface="Arial" panose="020B0604020202020204" pitchFamily="34" charset="0"/>
                <a:cs typeface="Arial" panose="020B0604020202020204" pitchFamily="34" charset="0"/>
              </a:rPr>
              <a:t>(short</a:t>
            </a:r>
            <a:r>
              <a:rPr lang="da-DK" sz="2800" b="1" dirty="0" smtClean="0">
                <a:solidFill>
                  <a:schemeClr val="bg1"/>
                </a:solidFill>
                <a:latin typeface="Arial" panose="020B0604020202020204" pitchFamily="34" charset="0"/>
                <a:cs typeface="Arial" panose="020B0604020202020204" pitchFamily="34" charset="0"/>
              </a:rPr>
              <a:t>)</a:t>
            </a:r>
          </a:p>
          <a:p>
            <a:pPr algn="ctr" defTabSz="914240"/>
            <a:r>
              <a:rPr lang="da-DK" sz="2800" b="1" dirty="0" smtClean="0">
                <a:solidFill>
                  <a:schemeClr val="bg1"/>
                </a:solidFill>
                <a:latin typeface="Arial" panose="020B0604020202020204" pitchFamily="34" charset="0"/>
                <a:cs typeface="Arial" panose="020B0604020202020204" pitchFamily="34" charset="0"/>
              </a:rPr>
              <a:t>9.30 to 9.45 CET</a:t>
            </a:r>
            <a:endParaRPr lang="en-GB" sz="28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3711818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8000"/>
            <a:ext cx="10828800" cy="1405396"/>
          </a:xfrm>
        </p:spPr>
        <p:txBody>
          <a:bodyPr>
            <a:normAutofit fontScale="90000"/>
          </a:bodyPr>
          <a:lstStyle/>
          <a:p>
            <a:r>
              <a:rPr lang="en-GB" dirty="0" smtClean="0"/>
              <a:t>[2] </a:t>
            </a:r>
            <a:r>
              <a:rPr lang="en-US" dirty="0">
                <a:hlinkClick r:id="rId2" action="ppaction://hlinkfile"/>
              </a:rPr>
              <a:t>DNA purification: From bacterial culture to high  </a:t>
            </a:r>
            <a:r>
              <a:rPr lang="en-US" dirty="0" smtClean="0">
                <a:hlinkClick r:id="rId2" action="ppaction://hlinkfile"/>
              </a:rPr>
              <a:t>  quality </a:t>
            </a:r>
            <a:r>
              <a:rPr lang="en-US" dirty="0">
                <a:hlinkClick r:id="rId2" action="ppaction://hlinkfile"/>
              </a:rPr>
              <a:t>DNA. </a:t>
            </a:r>
            <a:r>
              <a:rPr lang="en-GB" dirty="0" smtClean="0"/>
              <a:t/>
            </a:r>
            <a:br>
              <a:rPr lang="en-GB" dirty="0" smtClean="0"/>
            </a:br>
            <a:r>
              <a:rPr lang="en-GB" dirty="0" smtClean="0"/>
              <a:t>	</a:t>
            </a:r>
            <a:r>
              <a:rPr lang="en-GB" sz="2700" dirty="0" smtClean="0"/>
              <a:t>Shannon Williams (NICD, South Africa)</a:t>
            </a:r>
            <a:endParaRPr lang="en-GB" sz="2700" dirty="0"/>
          </a:p>
        </p:txBody>
      </p:sp>
      <p:grpSp>
        <p:nvGrpSpPr>
          <p:cNvPr id="20" name="Group 19"/>
          <p:cNvGrpSpPr/>
          <p:nvPr/>
        </p:nvGrpSpPr>
        <p:grpSpPr>
          <a:xfrm>
            <a:off x="1616679" y="3358625"/>
            <a:ext cx="8913042" cy="1095815"/>
            <a:chOff x="1487054" y="3146189"/>
            <a:chExt cx="8913042" cy="1095815"/>
          </a:xfrm>
        </p:grpSpPr>
        <p:grpSp>
          <p:nvGrpSpPr>
            <p:cNvPr id="21" name="Group 20"/>
            <p:cNvGrpSpPr/>
            <p:nvPr/>
          </p:nvGrpSpPr>
          <p:grpSpPr>
            <a:xfrm>
              <a:off x="1487054" y="3161912"/>
              <a:ext cx="1082909" cy="1080092"/>
              <a:chOff x="1052945" y="3161912"/>
              <a:chExt cx="1082909" cy="1080092"/>
            </a:xfrm>
          </p:grpSpPr>
          <p:pic>
            <p:nvPicPr>
              <p:cNvPr id="77" name="Picture 7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8" name="Rounded Rectangle 77"/>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2778084" y="3161912"/>
              <a:ext cx="1082909" cy="1080092"/>
              <a:chOff x="2338186" y="3161912"/>
              <a:chExt cx="1082909" cy="1080092"/>
            </a:xfrm>
          </p:grpSpPr>
          <p:grpSp>
            <p:nvGrpSpPr>
              <p:cNvPr id="73" name="Group 72"/>
              <p:cNvGrpSpPr/>
              <p:nvPr/>
            </p:nvGrpSpPr>
            <p:grpSpPr>
              <a:xfrm>
                <a:off x="2543247" y="3287425"/>
                <a:ext cx="476081" cy="797622"/>
                <a:chOff x="3150973" y="3161912"/>
                <a:chExt cx="636299" cy="1066051"/>
              </a:xfrm>
            </p:grpSpPr>
            <p:pic>
              <p:nvPicPr>
                <p:cNvPr id="75" name="Picture 74"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6" name="Picture 75"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4" name="Rounded Rectangle 73"/>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4069114" y="3154744"/>
              <a:ext cx="1082909" cy="1080092"/>
              <a:chOff x="3628969" y="3154744"/>
              <a:chExt cx="1082909" cy="1080092"/>
            </a:xfrm>
          </p:grpSpPr>
          <p:pic>
            <p:nvPicPr>
              <p:cNvPr id="71" name="Picture 70"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72" name="Rounded Rectangle 71"/>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6651174" y="3161912"/>
              <a:ext cx="1166864" cy="1080092"/>
              <a:chOff x="6162429" y="3161912"/>
              <a:chExt cx="1166864" cy="1080092"/>
            </a:xfrm>
          </p:grpSpPr>
          <p:pic>
            <p:nvPicPr>
              <p:cNvPr id="69"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0" name="Rounded Rectangle 69"/>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8026159" y="3154744"/>
              <a:ext cx="1082909" cy="1080092"/>
              <a:chOff x="7547336"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8" name="Rounded Rectangle 67"/>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9317187" y="3146189"/>
              <a:ext cx="1082909" cy="1080092"/>
              <a:chOff x="8883078" y="3146189"/>
              <a:chExt cx="1082909" cy="1080092"/>
            </a:xfrm>
          </p:grpSpPr>
          <p:sp>
            <p:nvSpPr>
              <p:cNvPr id="58" name="Rounded Rectangle 57"/>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Group 58"/>
              <p:cNvGrpSpPr/>
              <p:nvPr/>
            </p:nvGrpSpPr>
            <p:grpSpPr>
              <a:xfrm>
                <a:off x="8954143" y="3444183"/>
                <a:ext cx="999747" cy="592355"/>
                <a:chOff x="8309875" y="3458797"/>
                <a:chExt cx="2803581" cy="1661138"/>
              </a:xfrm>
            </p:grpSpPr>
            <p:pic>
              <p:nvPicPr>
                <p:cNvPr id="60" name="Picture 59"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61" name="TextBox 60"/>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2" name="Picture 61"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63" name="Group 62"/>
                <p:cNvGrpSpPr/>
                <p:nvPr/>
              </p:nvGrpSpPr>
              <p:grpSpPr>
                <a:xfrm>
                  <a:off x="9652785" y="3458797"/>
                  <a:ext cx="1460671" cy="1390226"/>
                  <a:chOff x="10122180" y="3425072"/>
                  <a:chExt cx="1554912" cy="1479919"/>
                </a:xfrm>
              </p:grpSpPr>
              <p:pic>
                <p:nvPicPr>
                  <p:cNvPr id="64" name="Picture 63"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5" name="TextBox 64"/>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6" name="Picture 65"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2" name="Group 31"/>
            <p:cNvGrpSpPr/>
            <p:nvPr/>
          </p:nvGrpSpPr>
          <p:grpSpPr>
            <a:xfrm>
              <a:off x="5360144" y="3159399"/>
              <a:ext cx="1082909" cy="1080092"/>
              <a:chOff x="4913455" y="3159399"/>
              <a:chExt cx="1082909" cy="1080092"/>
            </a:xfrm>
          </p:grpSpPr>
          <p:cxnSp>
            <p:nvCxnSpPr>
              <p:cNvPr id="33" name="Straight Connector 32"/>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3" name="TextBox 2"/>
          <p:cNvSpPr txBox="1"/>
          <p:nvPr/>
        </p:nvSpPr>
        <p:spPr>
          <a:xfrm>
            <a:off x="654662" y="4889390"/>
            <a:ext cx="10832938" cy="1754326"/>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solidFill>
                  <a:schemeClr val="accent4"/>
                </a:solidFill>
              </a:rPr>
              <a:t>[2b] </a:t>
            </a:r>
            <a:r>
              <a:rPr lang="en-GB" b="1" dirty="0" smtClean="0">
                <a:solidFill>
                  <a:schemeClr val="accent4"/>
                </a:solidFill>
                <a:hlinkClick r:id="rId13" action="ppaction://hlinkfile"/>
              </a:rPr>
              <a:t>MagCore Automated DNA extraction</a:t>
            </a:r>
            <a:endParaRPr lang="en-GB" b="1" dirty="0" smtClean="0">
              <a:solidFill>
                <a:schemeClr val="accent4"/>
              </a:solidFill>
            </a:endParaRPr>
          </a:p>
          <a:p>
            <a:pPr marL="285750" indent="-285750">
              <a:buFont typeface="Arial" panose="020B0604020202020204" pitchFamily="34" charset="0"/>
              <a:buChar char="•"/>
            </a:pPr>
            <a:r>
              <a:rPr lang="en-GB" b="1" dirty="0" smtClean="0">
                <a:solidFill>
                  <a:schemeClr val="accent4"/>
                </a:solidFill>
              </a:rPr>
              <a:t>[2c] </a:t>
            </a:r>
            <a:r>
              <a:rPr lang="en-GB" b="1" dirty="0" smtClean="0">
                <a:solidFill>
                  <a:schemeClr val="accent4"/>
                </a:solidFill>
                <a:hlinkClick r:id="rId14" action="ppaction://hlinkfile"/>
              </a:rPr>
              <a:t>Qiagen Overview</a:t>
            </a:r>
            <a:endParaRPr lang="en-GB" b="1" dirty="0" smtClean="0">
              <a:solidFill>
                <a:schemeClr val="accent4"/>
              </a:solidFill>
            </a:endParaRPr>
          </a:p>
          <a:p>
            <a:pPr marL="285750" indent="-285750">
              <a:buFont typeface="Arial" panose="020B0604020202020204" pitchFamily="34" charset="0"/>
              <a:buChar char="•"/>
            </a:pPr>
            <a:r>
              <a:rPr lang="en-GB" b="1" dirty="0" smtClean="0">
                <a:solidFill>
                  <a:schemeClr val="accent4"/>
                </a:solidFill>
              </a:rPr>
              <a:t>[2d] </a:t>
            </a:r>
            <a:r>
              <a:rPr lang="en-GB" b="1" dirty="0" smtClean="0">
                <a:solidFill>
                  <a:schemeClr val="accent4"/>
                </a:solidFill>
                <a:hlinkClick r:id="rId15" action="ppaction://hlinkfile"/>
              </a:rPr>
              <a:t>Qiagen Dneasy protocol</a:t>
            </a:r>
            <a:endParaRPr lang="en-GB" b="1" dirty="0" smtClean="0">
              <a:solidFill>
                <a:schemeClr val="accent4"/>
              </a:solidFill>
            </a:endParaRPr>
          </a:p>
          <a:p>
            <a:pPr marL="285750" indent="-285750">
              <a:buFont typeface="Arial" panose="020B0604020202020204" pitchFamily="34" charset="0"/>
              <a:buChar char="•"/>
            </a:pPr>
            <a:r>
              <a:rPr lang="en-GB" b="1" dirty="0" smtClean="0">
                <a:solidFill>
                  <a:schemeClr val="accent4"/>
                </a:solidFill>
              </a:rPr>
              <a:t>[2e] </a:t>
            </a:r>
            <a:r>
              <a:rPr lang="en-GB" b="1" dirty="0" smtClean="0">
                <a:solidFill>
                  <a:schemeClr val="accent4"/>
                </a:solidFill>
                <a:hlinkClick r:id="rId16" action="ppaction://hlinkfile"/>
              </a:rPr>
              <a:t>Nanodrop Spectrophotometer</a:t>
            </a:r>
            <a:endParaRPr lang="en-GB" b="1" dirty="0" smtClean="0">
              <a:solidFill>
                <a:schemeClr val="accent4"/>
              </a:solidFill>
            </a:endParaRPr>
          </a:p>
          <a:p>
            <a:pPr marL="285750" indent="-285750">
              <a:buFont typeface="Arial" panose="020B0604020202020204" pitchFamily="34" charset="0"/>
              <a:buChar char="•"/>
            </a:pPr>
            <a:r>
              <a:rPr lang="en-GB" b="1" dirty="0" smtClean="0">
                <a:solidFill>
                  <a:schemeClr val="accent4"/>
                </a:solidFill>
              </a:rPr>
              <a:t>[2f] </a:t>
            </a:r>
            <a:r>
              <a:rPr lang="en-GB" b="1" dirty="0" smtClean="0">
                <a:solidFill>
                  <a:schemeClr val="accent4"/>
                </a:solidFill>
                <a:hlinkClick r:id="rId17" action="ppaction://hlinkfile"/>
              </a:rPr>
              <a:t>Qubit Fluorometer</a:t>
            </a:r>
            <a:endParaRPr lang="en-GB" b="1" dirty="0" smtClean="0">
              <a:solidFill>
                <a:schemeClr val="accent4"/>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91142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fontScale="90000"/>
          </a:bodyPr>
          <a:lstStyle/>
          <a:p>
            <a:r>
              <a:rPr lang="en-GB" dirty="0" smtClean="0"/>
              <a:t>[2E] </a:t>
            </a:r>
            <a:r>
              <a:rPr lang="en-US" dirty="0"/>
              <a:t>Exercise:  Investigating quality checks on isolated </a:t>
            </a:r>
            <a:r>
              <a:rPr lang="en-US" dirty="0" smtClean="0"/>
              <a:t>DNA</a:t>
            </a:r>
            <a:r>
              <a:rPr lang="en-GB" dirty="0" smtClean="0">
                <a:hlinkClick r:id="rId2" action="ppaction://hlinkfile"/>
              </a:rPr>
              <a:t/>
            </a:r>
            <a:br>
              <a:rPr lang="en-GB" dirty="0" smtClean="0">
                <a:hlinkClick r:id="rId2" action="ppaction://hlinkfile"/>
              </a:rPr>
            </a:br>
            <a:r>
              <a:rPr lang="en-GB" dirty="0" smtClean="0"/>
              <a:t>	</a:t>
            </a:r>
            <a:r>
              <a:rPr lang="en-GB" sz="2700" dirty="0" smtClean="0"/>
              <a:t>Shannon Williams (NICD, South Africa)</a:t>
            </a:r>
            <a:br>
              <a:rPr lang="en-GB" sz="2700" dirty="0" smtClean="0"/>
            </a:br>
            <a:r>
              <a:rPr lang="en-GB" sz="2700" dirty="0"/>
              <a:t>	</a:t>
            </a:r>
            <a:r>
              <a:rPr lang="en-GB" sz="2700" dirty="0" smtClean="0"/>
              <a:t>Beverly </a:t>
            </a:r>
            <a:r>
              <a:rPr lang="en-GB" sz="2700" dirty="0" err="1" smtClean="0"/>
              <a:t>Egyir</a:t>
            </a:r>
            <a:r>
              <a:rPr lang="en-GB" sz="2700" dirty="0" smtClean="0"/>
              <a:t> (NMIMR, Ghana)</a:t>
            </a:r>
            <a:endParaRPr lang="en-GB" sz="2700" dirty="0"/>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smtClean="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844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Fleming Fund">
      <a:dk1>
        <a:srgbClr val="000000"/>
      </a:dk1>
      <a:lt1>
        <a:srgbClr val="FFFFFF"/>
      </a:lt1>
      <a:dk2>
        <a:srgbClr val="A5BE23"/>
      </a:dk2>
      <a:lt2>
        <a:srgbClr val="EDECEB"/>
      </a:lt2>
      <a:accent1>
        <a:srgbClr val="05784B"/>
      </a:accent1>
      <a:accent2>
        <a:srgbClr val="286E9B"/>
      </a:accent2>
      <a:accent3>
        <a:srgbClr val="2D8CC8"/>
      </a:accent3>
      <a:accent4>
        <a:srgbClr val="28BEBE"/>
      </a:accent4>
      <a:accent5>
        <a:srgbClr val="41B45A"/>
      </a:accent5>
      <a:accent6>
        <a:srgbClr val="00A09B"/>
      </a:accent6>
      <a:hlink>
        <a:srgbClr val="2FB6BC"/>
      </a:hlink>
      <a:folHlink>
        <a:srgbClr val="8E3F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0b2c76-4eb4-4926-991a-bb246786b55e">371809-520408861-3994</_dlc_DocId>
    <_dlc_DocIdUrl xmlns="980b2c76-4eb4-4926-991a-bb246786b55e">
      <Url>https://mottmac.sharepoint.com/teams/pj-b0049/_layouts/15/DocIdRedir.aspx?ID=371809-520408861-3994</Url>
      <Description>371809-520408861-3994</Description>
    </_dlc_DocIdUrl>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1E0F33D22483C4AA8B05FEFDCAC600F" ma:contentTypeVersion="99" ma:contentTypeDescription="Create a new document." ma:contentTypeScope="" ma:versionID="f314073a9d633b425b8f928ec3cbc93f">
  <xsd:schema xmlns:xsd="http://www.w3.org/2001/XMLSchema" xmlns:xs="http://www.w3.org/2001/XMLSchema" xmlns:p="http://schemas.microsoft.com/office/2006/metadata/properties" xmlns:ns1="http://schemas.microsoft.com/sharepoint/v3" xmlns:ns2="980b2c76-4eb4-4926-991a-bb246786b55e" xmlns:ns3="9e34f59f-22da-4d35-944c-fdee973dcf4e" xmlns:ns4="ce402152-2197-44ed-a9fb-34168d3d8bb3" targetNamespace="http://schemas.microsoft.com/office/2006/metadata/properties" ma:root="true" ma:fieldsID="fc548d8d6a0eb642f52fe16560b5b46b" ns1:_="" ns2:_="" ns3:_="" ns4:_="">
    <xsd:import namespace="http://schemas.microsoft.com/sharepoint/v3"/>
    <xsd:import namespace="980b2c76-4eb4-4926-991a-bb246786b55e"/>
    <xsd:import namespace="9e34f59f-22da-4d35-944c-fdee973dcf4e"/>
    <xsd:import namespace="ce402152-2197-44ed-a9fb-34168d3d8bb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4f59f-22da-4d35-944c-fdee973dcf4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402152-2197-44ed-a9fb-34168d3d8bb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972765-B413-4993-9FCC-F44B4E3C9FBA}">
  <ds:schemaRefs>
    <ds:schemaRef ds:uri="http://schemas.microsoft.com/sharepoint/v3"/>
    <ds:schemaRef ds:uri="ce402152-2197-44ed-a9fb-34168d3d8bb3"/>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980b2c76-4eb4-4926-991a-bb246786b55e"/>
    <ds:schemaRef ds:uri="http://schemas.microsoft.com/office/infopath/2007/PartnerControls"/>
    <ds:schemaRef ds:uri="9e34f59f-22da-4d35-944c-fdee973dcf4e"/>
    <ds:schemaRef ds:uri="http://www.w3.org/XML/1998/namespace"/>
    <ds:schemaRef ds:uri="http://purl.org/dc/dcmitype/"/>
  </ds:schemaRefs>
</ds:datastoreItem>
</file>

<file path=customXml/itemProps2.xml><?xml version="1.0" encoding="utf-8"?>
<ds:datastoreItem xmlns:ds="http://schemas.openxmlformats.org/officeDocument/2006/customXml" ds:itemID="{268FE1BB-5914-4D5E-A061-6700C3895927}">
  <ds:schemaRefs>
    <ds:schemaRef ds:uri="http://schemas.microsoft.com/sharepoint/v3/contenttype/forms"/>
  </ds:schemaRefs>
</ds:datastoreItem>
</file>

<file path=customXml/itemProps3.xml><?xml version="1.0" encoding="utf-8"?>
<ds:datastoreItem xmlns:ds="http://schemas.openxmlformats.org/officeDocument/2006/customXml" ds:itemID="{453C6ED8-1E29-4A0F-A0D6-D8993E9D48A9}">
  <ds:schemaRefs>
    <ds:schemaRef ds:uri="http://schemas.microsoft.com/sharepoint/events"/>
  </ds:schemaRefs>
</ds:datastoreItem>
</file>

<file path=customXml/itemProps4.xml><?xml version="1.0" encoding="utf-8"?>
<ds:datastoreItem xmlns:ds="http://schemas.openxmlformats.org/officeDocument/2006/customXml" ds:itemID="{B6B266AC-7785-4980-99BC-715BDF1B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9e34f59f-22da-4d35-944c-fdee973dcf4e"/>
    <ds:schemaRef ds:uri="ce402152-2197-44ed-a9fb-34168d3d8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3420</TotalTime>
  <Words>1159</Words>
  <Application>Microsoft Office PowerPoint</Application>
  <PresentationFormat>Widescreen</PresentationFormat>
  <Paragraphs>153</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Segoe UI</vt:lpstr>
      <vt:lpstr>Times New Roman</vt:lpstr>
      <vt:lpstr>Office Theme</vt:lpstr>
      <vt:lpstr>WGS workflow: from isolate to analysis – Day 1 </vt:lpstr>
      <vt:lpstr>PowerPoint Presentation</vt:lpstr>
      <vt:lpstr>PowerPoint Presentation</vt:lpstr>
      <vt:lpstr>SEQAFRICA – Extending whole genome sequencing capacity for AMR Surveillance</vt:lpstr>
      <vt:lpstr>Resources we provide</vt:lpstr>
      <vt:lpstr>[1] Introducing the workflow  Anderson Oaikhena (University of Ibadan, Nigeria)</vt:lpstr>
      <vt:lpstr>PowerPoint Presentation</vt:lpstr>
      <vt:lpstr>[2] DNA purification: From bacterial culture to high    quality DNA.   Shannon Williams (NICD, South Africa)</vt:lpstr>
      <vt:lpstr>[2E] Exercise:  Investigating quality checks on isolated DNA  Shannon Williams (NICD, South Africa)  Beverly Egyir (NMIMR, Ghana)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Cuny, Nathalie</dc:creator>
  <cp:lastModifiedBy>Pernille Nilsson</cp:lastModifiedBy>
  <cp:revision>215</cp:revision>
  <dcterms:created xsi:type="dcterms:W3CDTF">2017-12-29T05:01:18Z</dcterms:created>
  <dcterms:modified xsi:type="dcterms:W3CDTF">2021-03-22T08:30:48Z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0x01010081E0F33D22483C4AA8B05FEFDCAC600F</vt:lpwstr>
  </property>
  <property fmtid="{D5CDD505-2E9C-101B-9397-08002B2CF9AE}" pid="3" name="_dlc_DocIdItemGuid">
    <vt:lpwstr>b755da39-e2b3-474f-8a66-a1793c752ff0</vt:lpwstr>
  </property>
</Properties>
</file>