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300" r:id="rId6"/>
    <p:sldId id="301" r:id="rId7"/>
    <p:sldId id="305" r:id="rId8"/>
    <p:sldId id="303" r:id="rId9"/>
    <p:sldId id="304" r:id="rId10"/>
    <p:sldId id="306" r:id="rId11"/>
    <p:sldId id="309" r:id="rId12"/>
    <p:sldId id="311" r:id="rId13"/>
    <p:sldId id="310" r:id="rId14"/>
    <p:sldId id="312" r:id="rId15"/>
    <p:sldId id="308" r:id="rId16"/>
    <p:sldId id="307" r:id="rId17"/>
    <p:sldId id="313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" id="{D6ECE79C-B90E-4ECB-BA7E-D6C109F7B5A9}">
          <p14:sldIdLst>
            <p14:sldId id="300"/>
            <p14:sldId id="301"/>
            <p14:sldId id="305"/>
            <p14:sldId id="303"/>
            <p14:sldId id="304"/>
            <p14:sldId id="306"/>
            <p14:sldId id="309"/>
            <p14:sldId id="311"/>
            <p14:sldId id="310"/>
            <p14:sldId id="312"/>
            <p14:sldId id="308"/>
            <p14:sldId id="307"/>
            <p14:sldId id="313"/>
            <p14:sldId id="302"/>
          </p14:sldIdLst>
        </p14:section>
        <p14:section name="Template" id="{52AAE88A-2F3F-4599-9095-58EA3358102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77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E1DC-C607-4A34-9288-6E0FCF740168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1204-CABE-46CB-8A7F-F1716316A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1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7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5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8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5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1204-CABE-46CB-8A7F-F1716316A3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7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E1C-4A46-4B58-9BD9-1F0FC95E2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00" y="1364400"/>
            <a:ext cx="7295378" cy="1724400"/>
          </a:xfrm>
        </p:spPr>
        <p:txBody>
          <a:bodyPr anchor="ctr" anchorCtr="0"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Fleming Fund Regional Grants</a:t>
            </a:r>
            <a:br>
              <a:rPr lang="en-US" dirty="0"/>
            </a:br>
            <a:r>
              <a:rPr lang="en-US" dirty="0"/>
              <a:t>Title slide – 2 lines max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7B279-44E3-4EC2-AD61-6DC09BCDA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00" y="3416400"/>
            <a:ext cx="5742000" cy="536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title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B81FDD3F-ED01-41F6-94DB-CC914AF62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4377634"/>
            <a:ext cx="2895923" cy="8460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56B7E53-EECF-4203-A947-3E3150C98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653" y="5456146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  <a:endParaRPr lang="en-GB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70D67C3-B2DE-49F2-965D-1F9A5E188E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653" y="5787882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 (DD Month YYYY)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024856E-5B06-491E-B101-22DAEA370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53" y="6119618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E91CB9-223A-4758-B128-31EBD26D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2707200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slide</a:t>
            </a:r>
            <a:endParaRPr lang="en-GB" dirty="0"/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76688EB1-484C-466D-A66C-7C4658C11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F RG Text/Bulle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43E-2DB9-4351-AC51-CA7F0417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A0592-D346-4216-922C-92814070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329200"/>
            <a:ext cx="108288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4F333C30-FAAD-42F3-8D30-F0B12548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2" y="6400900"/>
            <a:ext cx="353972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GB" sz="1200" baseline="300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March, 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8AFA0-D5E0-4E2A-B707-145EA5D3AE93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SEQAFRICA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A22A1-DFF5-44C4-9BBE-E1658ED176FC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F RG 2 Columns text/bul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79A-3B1F-431A-B568-3B2D23101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A6AA-B7E8-4DAA-9A44-1B6404C6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E52FA-129E-4706-80FB-045F8DD7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6AE8A47C-3DC8-4B89-B051-0D6A804AD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6F1CD-57C4-422D-BBFF-F5AB0986DC81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B0038-94E5-4ECE-9623-DA2F191E3C38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 err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EQAsia</a:t>
            </a:r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33B3D-C9F0-46A5-A042-B8898E256C57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680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8" name="SmartArt Placeholder 12">
            <a:extLst>
              <a:ext uri="{FF2B5EF4-FFF2-40B4-BE49-F238E27FC236}">
                <a16:creationId xmlns:a16="http://schemas.microsoft.com/office/drawing/2014/main" id="{E515E0F0-EADB-4B84-9E2A-6FA4684B66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38601" y="24993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680" y="1876196"/>
            <a:ext cx="3782223" cy="4457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164680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938FC1-F504-4285-8AEF-D434AA2687F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78491-4FD7-4901-9F47-FA481C43E5AA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4CBE6-5AE0-4F80-BB88-89C8F6B59EEB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December 2017</a:t>
            </a:r>
          </a:p>
        </p:txBody>
      </p:sp>
    </p:spTree>
    <p:extLst>
      <p:ext uri="{BB962C8B-B14F-4D97-AF65-F5344CB8AC3E}">
        <p14:creationId xmlns:p14="http://schemas.microsoft.com/office/powerpoint/2010/main" val="5072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2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2226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2226" y="1876196"/>
            <a:ext cx="3782223" cy="4456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27" y="249902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8312226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CA24412A-CE58-4A68-A8DC-508E769098E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4616" y="24840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C4D82B-6A91-4A4B-97C8-84BE76DC2083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December 2017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83FB5-AD7E-4B20-899D-117AA30F933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B9688-98EA-42C9-B863-D0E779E22414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AFF7B028-EA92-4950-8053-D56FDCDE6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AB2B71-CBFA-42CD-AF00-72787A7F6C94}"/>
              </a:ext>
            </a:extLst>
          </p:cNvPr>
          <p:cNvSpPr/>
          <p:nvPr userDrawn="1"/>
        </p:nvSpPr>
        <p:spPr>
          <a:xfrm>
            <a:off x="735643" y="1356551"/>
            <a:ext cx="769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7AE3E-566F-4DEC-8B0F-DE611735D117}"/>
              </a:ext>
            </a:extLst>
          </p:cNvPr>
          <p:cNvSpPr txBox="1"/>
          <p:nvPr userDrawn="1"/>
        </p:nvSpPr>
        <p:spPr>
          <a:xfrm>
            <a:off x="658653" y="5661200"/>
            <a:ext cx="5621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This programme is being funded by the UK Department </a:t>
            </a: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of Health and Social Care.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views expressed do not necessarily reflect the UK Government’s official policies.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899DF-97CF-44AE-B569-A64C0850CA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75" y="4209936"/>
            <a:ext cx="1206302" cy="1067205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3133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 logo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36A2C-72C8-4CDC-A8DE-5A6A060168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" y="4194062"/>
            <a:ext cx="1021001" cy="108308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3189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 logo here</a:t>
            </a:r>
          </a:p>
        </p:txBody>
      </p:sp>
    </p:spTree>
    <p:extLst>
      <p:ext uri="{BB962C8B-B14F-4D97-AF65-F5344CB8AC3E}">
        <p14:creationId xmlns:p14="http://schemas.microsoft.com/office/powerpoint/2010/main" val="3828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9FFA8-D2CC-4C93-9288-53DDF31F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2A17-F469-46AA-9EE2-8995AD5D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47A0-BD01-49A9-8C69-F44093AF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2A1FE6-762E-4C1C-9985-6C4CD4657C4F}" type="datetime3">
              <a:rPr lang="en-US" smtClean="0"/>
              <a:pPr/>
              <a:t>22 March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4825B-4A28-4380-9A43-33A536FE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Fleming Fund |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1FA3-2289-4CAA-BD77-AB03BF2E7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7A707-2465-454E-8F9A-B4807B445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7" r:id="rId5"/>
    <p:sldLayoutId id="2147483658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SLkbaLlMU" TargetMode="External"/><Relationship Id="rId2" Type="http://schemas.openxmlformats.org/officeDocument/2006/relationships/hyperlink" Target="https://www.youtube.com/watch?v=y7DLoGxg0k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z5g6pAFAWE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gh/en/home/industrial/spectroscopy-elemental-isotope-analysis/molecular-spectroscopy/fluorometers/qubit/qubit-fluorometer.html" TargetMode="External"/><Relationship Id="rId2" Type="http://schemas.openxmlformats.org/officeDocument/2006/relationships/hyperlink" Target="https://dna.uga.edu/qubit-2-0-fluorometer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genieriaybiotecnologia.com/new-qubit-products/" TargetMode="External"/><Relationship Id="rId4" Type="http://schemas.openxmlformats.org/officeDocument/2006/relationships/hyperlink" Target="https://www.selectscience.net/products/invitrogen-qubit-flex-ngs-starter-kit/?prodID=2171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1455D-5BD9-4F7A-907C-B43D938FC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05" y="235991"/>
            <a:ext cx="7295378" cy="1724400"/>
          </a:xfrm>
        </p:spPr>
        <p:txBody>
          <a:bodyPr/>
          <a:lstStyle/>
          <a:p>
            <a:r>
              <a:rPr lang="en-US" dirty="0"/>
              <a:t>Module 2</a:t>
            </a:r>
            <a:br>
              <a:rPr lang="en-US" dirty="0"/>
            </a:br>
            <a:r>
              <a:rPr lang="en-US" dirty="0">
                <a:latin typeface="+mn-lt"/>
              </a:rPr>
              <a:t>Quantification DNA using Qubit Fluorometer</a:t>
            </a:r>
            <a:endParaRPr lang="en-GB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9202" y="6245081"/>
            <a:ext cx="2003425" cy="198201"/>
          </a:xfrm>
        </p:spPr>
        <p:txBody>
          <a:bodyPr/>
          <a:lstStyle/>
          <a:p>
            <a:r>
              <a:rPr lang="en-US" b="1" dirty="0"/>
              <a:t>22/03/2021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73156" y="5364241"/>
            <a:ext cx="6066182" cy="380573"/>
          </a:xfrm>
        </p:spPr>
        <p:txBody>
          <a:bodyPr/>
          <a:lstStyle/>
          <a:p>
            <a:r>
              <a:rPr lang="en-US" sz="1800" b="1" dirty="0"/>
              <a:t>Beverly Egyir</a:t>
            </a:r>
          </a:p>
          <a:p>
            <a:r>
              <a:rPr lang="en-US" sz="1400" dirty="0"/>
              <a:t>Department of Bacteriology, Noguchi Memorial Institute for Medical Research, University of Ghana, </a:t>
            </a:r>
            <a:r>
              <a:rPr lang="en-US" sz="1400" dirty="0" err="1"/>
              <a:t>Legon</a:t>
            </a:r>
            <a:r>
              <a:rPr lang="en-US" sz="1400" dirty="0"/>
              <a:t>-Accra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51AAA-3940-584A-8199-156E8519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88" r="19088"/>
          <a:stretch/>
        </p:blipFill>
        <p:spPr>
          <a:xfrm>
            <a:off x="528109" y="1888434"/>
            <a:ext cx="4267937" cy="24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6" y="1042306"/>
            <a:ext cx="2554713" cy="1040400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DNA concentration:</a:t>
            </a:r>
            <a:br>
              <a:rPr lang="en-GB" sz="2800" dirty="0"/>
            </a:br>
            <a:r>
              <a:rPr lang="en-GB" sz="2800" b="0" u="sng" dirty="0"/>
              <a:t>out of range</a:t>
            </a:r>
          </a:p>
        </p:txBody>
      </p:sp>
      <p:pic>
        <p:nvPicPr>
          <p:cNvPr id="6" name="Picture 5" descr="C:\Users\Hp\AppData\Local\Microsoft\Windows\INetCache\Content.Word\IMG-20210317-WA0002.jpg">
            <a:extLst>
              <a:ext uri="{FF2B5EF4-FFF2-40B4-BE49-F238E27FC236}">
                <a16:creationId xmlns:a16="http://schemas.microsoft.com/office/drawing/2014/main" id="{8389648D-06CD-E546-A96C-E791669F6D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02" y="1084579"/>
            <a:ext cx="3971925" cy="5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7D3102-9784-A342-8EED-85C3996AD321}"/>
              </a:ext>
            </a:extLst>
          </p:cNvPr>
          <p:cNvSpPr/>
          <p:nvPr/>
        </p:nvSpPr>
        <p:spPr>
          <a:xfrm>
            <a:off x="7255565" y="2288929"/>
            <a:ext cx="4787275" cy="2851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Sample that cannot be quantified.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Samples with concentrations outside the limits of the standard will be out of range.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range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should be diluted and re- quantified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B7BD6-D096-7045-A713-AEB9259EB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10" y="3348616"/>
            <a:ext cx="1495659" cy="14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C0AE1B1-1653-0B44-B465-3CCBCECF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114" y="975581"/>
            <a:ext cx="8112234" cy="5656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Advantages of qubit over nanodrop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4AE8A5-2294-BC49-B170-E6ED400A3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05959"/>
            <a:ext cx="11029615" cy="4305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measure intact dsDNA only unlike the nanodrop spectrophotometer.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Qubit fluorometer is more accurate in measuring DNA than the nanodrop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Qubit is also more sensitive (a sample containing as low as 10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DNA can be detected) than the nanodrop. </a:t>
            </a:r>
          </a:p>
        </p:txBody>
      </p:sp>
    </p:spTree>
    <p:extLst>
      <p:ext uri="{BB962C8B-B14F-4D97-AF65-F5344CB8AC3E}">
        <p14:creationId xmlns:p14="http://schemas.microsoft.com/office/powerpoint/2010/main" val="3362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1F27EC-7455-47AA-95D7-F2604544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120900"/>
            <a:ext cx="11101400" cy="4216400"/>
          </a:xfrm>
        </p:spPr>
        <p:txBody>
          <a:bodyPr>
            <a:normAutofit/>
          </a:bodyPr>
          <a:lstStyle/>
          <a:p>
            <a:r>
              <a:rPr lang="en-GB" dirty="0"/>
              <a:t>Ensure that you are extracting DNA from pure colonies </a:t>
            </a:r>
          </a:p>
          <a:p>
            <a:r>
              <a:rPr lang="en-GB" dirty="0"/>
              <a:t>Follow DNA extraction protocol diligently</a:t>
            </a:r>
          </a:p>
          <a:p>
            <a:r>
              <a:rPr lang="en-GB" dirty="0"/>
              <a:t>The required DNA quantity (‘</a:t>
            </a:r>
            <a:r>
              <a:rPr lang="en-GB" i="1" dirty="0"/>
              <a:t>good’</a:t>
            </a:r>
            <a:r>
              <a:rPr lang="en-GB" dirty="0"/>
              <a:t>) is dependent on the library kit specifications or downstream activities.</a:t>
            </a:r>
          </a:p>
          <a:p>
            <a:r>
              <a:rPr lang="en-US" dirty="0">
                <a:hlinkClick r:id="rId2"/>
              </a:rPr>
              <a:t>https://www.youtube.com/watch?v=y7DLoGxg0k0</a:t>
            </a:r>
            <a:endParaRPr lang="en-US" dirty="0"/>
          </a:p>
          <a:p>
            <a:r>
              <a:rPr lang="en-US" u="sng" dirty="0">
                <a:hlinkClick r:id="rId3"/>
              </a:rPr>
              <a:t>https://www.youtube.com/watch?v=gtSLkbaLlMU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https://www.youtube.com/watch?v=z5g6pAFAWEc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1F27EC-7455-47AA-95D7-F2604544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120900"/>
            <a:ext cx="11101400" cy="4216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u="sng" dirty="0">
                <a:hlinkClick r:id="rId2"/>
              </a:rPr>
              <a:t>https://dna.uga.edu/qubit-2-0-fluorometer/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u="sng" dirty="0">
                <a:hlinkClick r:id="rId3"/>
              </a:rPr>
              <a:t>https://www.thermofisher.com/gh/en/home/industrial/spectroscopy-elemental-isotope-analysis/molecular-spectroscopy/fluorometers/qubit/qubit-fluorometer.html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u="sng" dirty="0">
                <a:hlinkClick r:id="rId4"/>
              </a:rPr>
              <a:t>https://www.selectscience.net/products/invitrogen-qubit-flex-ngs-starter-kit/?prodID=217168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u="sng" dirty="0">
                <a:hlinkClick r:id="rId5"/>
              </a:rPr>
              <a:t>https://ingenieriaybiotecnologia.com/new-qubit-products/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2" y="3392540"/>
            <a:ext cx="1422659" cy="800932"/>
          </a:xfrm>
          <a:prstGeom prst="rect">
            <a:avLst/>
          </a:prstGeom>
        </p:spPr>
      </p:pic>
      <p:pic>
        <p:nvPicPr>
          <p:cNvPr id="9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59" y="4302693"/>
            <a:ext cx="1596121" cy="910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6" y="4317802"/>
            <a:ext cx="576481" cy="840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1" y="2433000"/>
            <a:ext cx="2826133" cy="811464"/>
          </a:xfrm>
          <a:prstGeom prst="rect">
            <a:avLst/>
          </a:prstGeom>
        </p:spPr>
      </p:pic>
      <p:pic>
        <p:nvPicPr>
          <p:cNvPr id="12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9" y="2157461"/>
            <a:ext cx="1024532" cy="1125858"/>
          </a:xfrm>
          <a:prstGeom prst="rect">
            <a:avLst/>
          </a:prstGeom>
        </p:spPr>
      </p:pic>
      <p:pic>
        <p:nvPicPr>
          <p:cNvPr id="13" name="Billed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83" y="3407930"/>
            <a:ext cx="2356625" cy="7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1F27EC-7455-47AA-95D7-F2604544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1082095"/>
            <a:ext cx="11101400" cy="536453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Quantification of DNA is a critical step to ensure optimal performance of the downstream processes of genotyping and NGS.</a:t>
            </a:r>
          </a:p>
        </p:txBody>
      </p:sp>
    </p:spTree>
    <p:extLst>
      <p:ext uri="{BB962C8B-B14F-4D97-AF65-F5344CB8AC3E}">
        <p14:creationId xmlns:p14="http://schemas.microsoft.com/office/powerpoint/2010/main" val="31806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CEE154-916D-3741-9224-0DCF58CB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39" y="1153687"/>
            <a:ext cx="9662987" cy="57374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the Qubit Fluorometer  Work?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A3EB52-678F-A042-80A3-C0DBAA64A2F7}"/>
              </a:ext>
            </a:extLst>
          </p:cNvPr>
          <p:cNvSpPr/>
          <p:nvPr/>
        </p:nvSpPr>
        <p:spPr>
          <a:xfrm>
            <a:off x="1457739" y="2789774"/>
            <a:ext cx="410818" cy="38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5704CE-2E0B-E548-B5D1-E7FB29D67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8" t="3829" r="28533" b="3236"/>
          <a:stretch/>
        </p:blipFill>
        <p:spPr>
          <a:xfrm>
            <a:off x="3571460" y="2060127"/>
            <a:ext cx="1027044" cy="2266122"/>
          </a:xfrm>
          <a:prstGeom prst="rect">
            <a:avLst/>
          </a:prstGeom>
        </p:spPr>
      </p:pic>
      <p:sp>
        <p:nvSpPr>
          <p:cNvPr id="11" name="Arrow: Right 7">
            <a:extLst>
              <a:ext uri="{FF2B5EF4-FFF2-40B4-BE49-F238E27FC236}">
                <a16:creationId xmlns:a16="http://schemas.microsoft.com/office/drawing/2014/main" id="{12991A7B-946C-1144-8E4C-335F3DA2975C}"/>
              </a:ext>
            </a:extLst>
          </p:cNvPr>
          <p:cNvSpPr/>
          <p:nvPr/>
        </p:nvSpPr>
        <p:spPr>
          <a:xfrm>
            <a:off x="5178285" y="3075282"/>
            <a:ext cx="914400" cy="2358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F804C4-377A-AD49-BA70-6423C9AC9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8" t="3829" r="28533" b="3236"/>
          <a:stretch/>
        </p:blipFill>
        <p:spPr>
          <a:xfrm>
            <a:off x="6566454" y="2060127"/>
            <a:ext cx="1027044" cy="226612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1D22412-7FEB-054E-AF0A-858D130B0134}"/>
              </a:ext>
            </a:extLst>
          </p:cNvPr>
          <p:cNvSpPr/>
          <p:nvPr/>
        </p:nvSpPr>
        <p:spPr>
          <a:xfrm>
            <a:off x="8067267" y="2981930"/>
            <a:ext cx="914400" cy="2358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7A642579-085C-9D4B-B6DA-95AEB5C61E7F}"/>
              </a:ext>
            </a:extLst>
          </p:cNvPr>
          <p:cNvSpPr/>
          <p:nvPr/>
        </p:nvSpPr>
        <p:spPr>
          <a:xfrm>
            <a:off x="2637183" y="2981930"/>
            <a:ext cx="354496" cy="38431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7E09D538-F8D9-2A4D-9BE7-337A51088717}"/>
              </a:ext>
            </a:extLst>
          </p:cNvPr>
          <p:cNvSpPr/>
          <p:nvPr/>
        </p:nvSpPr>
        <p:spPr>
          <a:xfrm>
            <a:off x="9488557" y="2319130"/>
            <a:ext cx="795130" cy="1895061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C0A56D-2FFF-2047-9709-DCA71D85C1E1}"/>
              </a:ext>
            </a:extLst>
          </p:cNvPr>
          <p:cNvSpPr txBox="1"/>
          <p:nvPr/>
        </p:nvSpPr>
        <p:spPr>
          <a:xfrm>
            <a:off x="318052" y="4558748"/>
            <a:ext cx="307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Fluorescent Dyes</a:t>
            </a:r>
          </a:p>
          <a:p>
            <a:r>
              <a:rPr lang="en-US" sz="2000" b="1" dirty="0"/>
              <a:t>/Fluorescent molecules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44F75-23FE-D943-B241-2F55C064DEDB}"/>
              </a:ext>
            </a:extLst>
          </p:cNvPr>
          <p:cNvSpPr txBox="1"/>
          <p:nvPr/>
        </p:nvSpPr>
        <p:spPr>
          <a:xfrm>
            <a:off x="3571460" y="4849163"/>
            <a:ext cx="1338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18BF5E-E9DA-7D46-8EB3-92BEC25AFCB1}"/>
              </a:ext>
            </a:extLst>
          </p:cNvPr>
          <p:cNvSpPr txBox="1"/>
          <p:nvPr/>
        </p:nvSpPr>
        <p:spPr>
          <a:xfrm>
            <a:off x="6308035" y="4580916"/>
            <a:ext cx="1759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DNA-Dye complex emits Fluorescence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E4C3B4-5656-CF4A-80C9-0160BA420B25}"/>
              </a:ext>
            </a:extLst>
          </p:cNvPr>
          <p:cNvSpPr txBox="1"/>
          <p:nvPr/>
        </p:nvSpPr>
        <p:spPr>
          <a:xfrm>
            <a:off x="9210261" y="4558748"/>
            <a:ext cx="240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Photodetector picks up photo-signal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F0EC0C-BC4F-0241-8481-3AF5E5D95C70}"/>
              </a:ext>
            </a:extLst>
          </p:cNvPr>
          <p:cNvCxnSpPr/>
          <p:nvPr/>
        </p:nvCxnSpPr>
        <p:spPr>
          <a:xfrm>
            <a:off x="10740886" y="2506516"/>
            <a:ext cx="0" cy="1271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550393-8C17-D141-BCE1-F5153EB8E396}"/>
              </a:ext>
            </a:extLst>
          </p:cNvPr>
          <p:cNvCxnSpPr>
            <a:cxnSpLocks/>
          </p:cNvCxnSpPr>
          <p:nvPr/>
        </p:nvCxnSpPr>
        <p:spPr>
          <a:xfrm>
            <a:off x="10740886" y="3763713"/>
            <a:ext cx="12125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Freeform: Shape 43">
            <a:extLst>
              <a:ext uri="{FF2B5EF4-FFF2-40B4-BE49-F238E27FC236}">
                <a16:creationId xmlns:a16="http://schemas.microsoft.com/office/drawing/2014/main" id="{A046705F-50CC-FC4F-9D2D-F409B9E3F85E}"/>
              </a:ext>
            </a:extLst>
          </p:cNvPr>
          <p:cNvSpPr/>
          <p:nvPr/>
        </p:nvSpPr>
        <p:spPr>
          <a:xfrm>
            <a:off x="10827026" y="2822713"/>
            <a:ext cx="1232452" cy="344557"/>
          </a:xfrm>
          <a:custGeom>
            <a:avLst/>
            <a:gdLst>
              <a:gd name="connsiteX0" fmla="*/ 0 w 1232452"/>
              <a:gd name="connsiteY0" fmla="*/ 291548 h 344557"/>
              <a:gd name="connsiteX1" fmla="*/ 39757 w 1232452"/>
              <a:gd name="connsiteY1" fmla="*/ 119270 h 344557"/>
              <a:gd name="connsiteX2" fmla="*/ 66261 w 1232452"/>
              <a:gd name="connsiteY2" fmla="*/ 92765 h 344557"/>
              <a:gd name="connsiteX3" fmla="*/ 119270 w 1232452"/>
              <a:gd name="connsiteY3" fmla="*/ 79513 h 344557"/>
              <a:gd name="connsiteX4" fmla="*/ 278296 w 1232452"/>
              <a:gd name="connsiteY4" fmla="*/ 92765 h 344557"/>
              <a:gd name="connsiteX5" fmla="*/ 304800 w 1232452"/>
              <a:gd name="connsiteY5" fmla="*/ 172278 h 344557"/>
              <a:gd name="connsiteX6" fmla="*/ 331304 w 1232452"/>
              <a:gd name="connsiteY6" fmla="*/ 251791 h 344557"/>
              <a:gd name="connsiteX7" fmla="*/ 371061 w 1232452"/>
              <a:gd name="connsiteY7" fmla="*/ 331304 h 344557"/>
              <a:gd name="connsiteX8" fmla="*/ 410817 w 1232452"/>
              <a:gd name="connsiteY8" fmla="*/ 344557 h 344557"/>
              <a:gd name="connsiteX9" fmla="*/ 450574 w 1232452"/>
              <a:gd name="connsiteY9" fmla="*/ 331304 h 344557"/>
              <a:gd name="connsiteX10" fmla="*/ 463826 w 1232452"/>
              <a:gd name="connsiteY10" fmla="*/ 291548 h 344557"/>
              <a:gd name="connsiteX11" fmla="*/ 490331 w 1232452"/>
              <a:gd name="connsiteY11" fmla="*/ 265044 h 344557"/>
              <a:gd name="connsiteX12" fmla="*/ 503583 w 1232452"/>
              <a:gd name="connsiteY12" fmla="*/ 159026 h 344557"/>
              <a:gd name="connsiteX13" fmla="*/ 556591 w 1232452"/>
              <a:gd name="connsiteY13" fmla="*/ 92765 h 344557"/>
              <a:gd name="connsiteX14" fmla="*/ 596348 w 1232452"/>
              <a:gd name="connsiteY14" fmla="*/ 26504 h 344557"/>
              <a:gd name="connsiteX15" fmla="*/ 636104 w 1232452"/>
              <a:gd name="connsiteY15" fmla="*/ 13252 h 344557"/>
              <a:gd name="connsiteX16" fmla="*/ 702365 w 1232452"/>
              <a:gd name="connsiteY16" fmla="*/ 26504 h 344557"/>
              <a:gd name="connsiteX17" fmla="*/ 715617 w 1232452"/>
              <a:gd name="connsiteY17" fmla="*/ 66261 h 344557"/>
              <a:gd name="connsiteX18" fmla="*/ 728870 w 1232452"/>
              <a:gd name="connsiteY18" fmla="*/ 145774 h 344557"/>
              <a:gd name="connsiteX19" fmla="*/ 755374 w 1232452"/>
              <a:gd name="connsiteY19" fmla="*/ 225287 h 344557"/>
              <a:gd name="connsiteX20" fmla="*/ 768626 w 1232452"/>
              <a:gd name="connsiteY20" fmla="*/ 265044 h 344557"/>
              <a:gd name="connsiteX21" fmla="*/ 795131 w 1232452"/>
              <a:gd name="connsiteY21" fmla="*/ 291548 h 344557"/>
              <a:gd name="connsiteX22" fmla="*/ 808383 w 1232452"/>
              <a:gd name="connsiteY22" fmla="*/ 331304 h 344557"/>
              <a:gd name="connsiteX23" fmla="*/ 874644 w 1232452"/>
              <a:gd name="connsiteY23" fmla="*/ 278296 h 344557"/>
              <a:gd name="connsiteX24" fmla="*/ 914400 w 1232452"/>
              <a:gd name="connsiteY24" fmla="*/ 39757 h 344557"/>
              <a:gd name="connsiteX25" fmla="*/ 940904 w 1232452"/>
              <a:gd name="connsiteY25" fmla="*/ 13252 h 344557"/>
              <a:gd name="connsiteX26" fmla="*/ 980661 w 1232452"/>
              <a:gd name="connsiteY26" fmla="*/ 0 h 344557"/>
              <a:gd name="connsiteX27" fmla="*/ 1020417 w 1232452"/>
              <a:gd name="connsiteY27" fmla="*/ 13252 h 344557"/>
              <a:gd name="connsiteX28" fmla="*/ 1046922 w 1232452"/>
              <a:gd name="connsiteY28" fmla="*/ 92765 h 344557"/>
              <a:gd name="connsiteX29" fmla="*/ 1060174 w 1232452"/>
              <a:gd name="connsiteY29" fmla="*/ 212035 h 344557"/>
              <a:gd name="connsiteX30" fmla="*/ 1086678 w 1232452"/>
              <a:gd name="connsiteY30" fmla="*/ 291548 h 344557"/>
              <a:gd name="connsiteX31" fmla="*/ 1126435 w 1232452"/>
              <a:gd name="connsiteY31" fmla="*/ 304800 h 344557"/>
              <a:gd name="connsiteX32" fmla="*/ 1179444 w 1232452"/>
              <a:gd name="connsiteY32" fmla="*/ 291548 h 344557"/>
              <a:gd name="connsiteX33" fmla="*/ 1205948 w 1232452"/>
              <a:gd name="connsiteY33" fmla="*/ 212035 h 344557"/>
              <a:gd name="connsiteX34" fmla="*/ 1219200 w 1232452"/>
              <a:gd name="connsiteY34" fmla="*/ 172278 h 344557"/>
              <a:gd name="connsiteX35" fmla="*/ 1232452 w 1232452"/>
              <a:gd name="connsiteY35" fmla="*/ 132522 h 344557"/>
              <a:gd name="connsiteX36" fmla="*/ 1232452 w 1232452"/>
              <a:gd name="connsiteY36" fmla="*/ 66261 h 34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344557">
                <a:moveTo>
                  <a:pt x="0" y="291548"/>
                </a:moveTo>
                <a:cubicBezTo>
                  <a:pt x="3645" y="266034"/>
                  <a:pt x="15501" y="143527"/>
                  <a:pt x="39757" y="119270"/>
                </a:cubicBezTo>
                <a:cubicBezTo>
                  <a:pt x="48592" y="110435"/>
                  <a:pt x="55086" y="98353"/>
                  <a:pt x="66261" y="92765"/>
                </a:cubicBezTo>
                <a:cubicBezTo>
                  <a:pt x="82552" y="84620"/>
                  <a:pt x="101600" y="83930"/>
                  <a:pt x="119270" y="79513"/>
                </a:cubicBezTo>
                <a:cubicBezTo>
                  <a:pt x="172279" y="83930"/>
                  <a:pt x="230719" y="68977"/>
                  <a:pt x="278296" y="92765"/>
                </a:cubicBezTo>
                <a:cubicBezTo>
                  <a:pt x="303284" y="105259"/>
                  <a:pt x="295965" y="145774"/>
                  <a:pt x="304800" y="172278"/>
                </a:cubicBezTo>
                <a:lnTo>
                  <a:pt x="331304" y="251791"/>
                </a:lnTo>
                <a:cubicBezTo>
                  <a:pt x="340034" y="277980"/>
                  <a:pt x="347708" y="312621"/>
                  <a:pt x="371061" y="331304"/>
                </a:cubicBezTo>
                <a:cubicBezTo>
                  <a:pt x="381969" y="340030"/>
                  <a:pt x="397565" y="340139"/>
                  <a:pt x="410817" y="344557"/>
                </a:cubicBezTo>
                <a:cubicBezTo>
                  <a:pt x="424069" y="340139"/>
                  <a:pt x="440696" y="341182"/>
                  <a:pt x="450574" y="331304"/>
                </a:cubicBezTo>
                <a:cubicBezTo>
                  <a:pt x="460451" y="321427"/>
                  <a:pt x="456639" y="303526"/>
                  <a:pt x="463826" y="291548"/>
                </a:cubicBezTo>
                <a:cubicBezTo>
                  <a:pt x="470254" y="280834"/>
                  <a:pt x="481496" y="273879"/>
                  <a:pt x="490331" y="265044"/>
                </a:cubicBezTo>
                <a:cubicBezTo>
                  <a:pt x="494748" y="229705"/>
                  <a:pt x="494212" y="193385"/>
                  <a:pt x="503583" y="159026"/>
                </a:cubicBezTo>
                <a:cubicBezTo>
                  <a:pt x="509851" y="136041"/>
                  <a:pt x="540136" y="109220"/>
                  <a:pt x="556591" y="92765"/>
                </a:cubicBezTo>
                <a:cubicBezTo>
                  <a:pt x="567015" y="61495"/>
                  <a:pt x="566031" y="44695"/>
                  <a:pt x="596348" y="26504"/>
                </a:cubicBezTo>
                <a:cubicBezTo>
                  <a:pt x="608326" y="19317"/>
                  <a:pt x="622852" y="17669"/>
                  <a:pt x="636104" y="13252"/>
                </a:cubicBezTo>
                <a:cubicBezTo>
                  <a:pt x="658191" y="17669"/>
                  <a:pt x="683624" y="14010"/>
                  <a:pt x="702365" y="26504"/>
                </a:cubicBezTo>
                <a:cubicBezTo>
                  <a:pt x="713988" y="34253"/>
                  <a:pt x="712587" y="52625"/>
                  <a:pt x="715617" y="66261"/>
                </a:cubicBezTo>
                <a:cubicBezTo>
                  <a:pt x="721446" y="92491"/>
                  <a:pt x="722353" y="119706"/>
                  <a:pt x="728870" y="145774"/>
                </a:cubicBezTo>
                <a:cubicBezTo>
                  <a:pt x="735646" y="172878"/>
                  <a:pt x="746539" y="198783"/>
                  <a:pt x="755374" y="225287"/>
                </a:cubicBezTo>
                <a:cubicBezTo>
                  <a:pt x="759791" y="238539"/>
                  <a:pt x="758748" y="255167"/>
                  <a:pt x="768626" y="265044"/>
                </a:cubicBezTo>
                <a:lnTo>
                  <a:pt x="795131" y="291548"/>
                </a:lnTo>
                <a:cubicBezTo>
                  <a:pt x="799548" y="304800"/>
                  <a:pt x="795413" y="326116"/>
                  <a:pt x="808383" y="331304"/>
                </a:cubicBezTo>
                <a:cubicBezTo>
                  <a:pt x="862217" y="352838"/>
                  <a:pt x="865391" y="306052"/>
                  <a:pt x="874644" y="278296"/>
                </a:cubicBezTo>
                <a:cubicBezTo>
                  <a:pt x="884154" y="135644"/>
                  <a:pt x="852211" y="117494"/>
                  <a:pt x="914400" y="39757"/>
                </a:cubicBezTo>
                <a:cubicBezTo>
                  <a:pt x="922205" y="30001"/>
                  <a:pt x="930190" y="19680"/>
                  <a:pt x="940904" y="13252"/>
                </a:cubicBezTo>
                <a:cubicBezTo>
                  <a:pt x="952882" y="6065"/>
                  <a:pt x="967409" y="4417"/>
                  <a:pt x="980661" y="0"/>
                </a:cubicBezTo>
                <a:cubicBezTo>
                  <a:pt x="993913" y="4417"/>
                  <a:pt x="1012298" y="1885"/>
                  <a:pt x="1020417" y="13252"/>
                </a:cubicBezTo>
                <a:cubicBezTo>
                  <a:pt x="1036656" y="35986"/>
                  <a:pt x="1046922" y="92765"/>
                  <a:pt x="1046922" y="92765"/>
                </a:cubicBezTo>
                <a:cubicBezTo>
                  <a:pt x="1051339" y="132522"/>
                  <a:pt x="1052329" y="172810"/>
                  <a:pt x="1060174" y="212035"/>
                </a:cubicBezTo>
                <a:cubicBezTo>
                  <a:pt x="1065653" y="239430"/>
                  <a:pt x="1060174" y="282713"/>
                  <a:pt x="1086678" y="291548"/>
                </a:cubicBezTo>
                <a:lnTo>
                  <a:pt x="1126435" y="304800"/>
                </a:lnTo>
                <a:cubicBezTo>
                  <a:pt x="1144105" y="300383"/>
                  <a:pt x="1167591" y="305377"/>
                  <a:pt x="1179444" y="291548"/>
                </a:cubicBezTo>
                <a:cubicBezTo>
                  <a:pt x="1197626" y="270336"/>
                  <a:pt x="1197113" y="238539"/>
                  <a:pt x="1205948" y="212035"/>
                </a:cubicBezTo>
                <a:lnTo>
                  <a:pt x="1219200" y="172278"/>
                </a:lnTo>
                <a:cubicBezTo>
                  <a:pt x="1223617" y="159026"/>
                  <a:pt x="1232452" y="146491"/>
                  <a:pt x="1232452" y="132522"/>
                </a:cubicBezTo>
                <a:lnTo>
                  <a:pt x="1232452" y="6626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3C9321-B3E9-AA4C-B0C6-A84210304553}"/>
              </a:ext>
            </a:extLst>
          </p:cNvPr>
          <p:cNvSpPr/>
          <p:nvPr/>
        </p:nvSpPr>
        <p:spPr>
          <a:xfrm>
            <a:off x="1457739" y="3289948"/>
            <a:ext cx="410818" cy="38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7 Points 2">
            <a:extLst>
              <a:ext uri="{FF2B5EF4-FFF2-40B4-BE49-F238E27FC236}">
                <a16:creationId xmlns:a16="http://schemas.microsoft.com/office/drawing/2014/main" id="{B600FF23-FD90-3147-A0C2-9C585CBCBE3C}"/>
              </a:ext>
            </a:extLst>
          </p:cNvPr>
          <p:cNvSpPr/>
          <p:nvPr/>
        </p:nvSpPr>
        <p:spPr>
          <a:xfrm>
            <a:off x="6823214" y="2637960"/>
            <a:ext cx="559911" cy="38431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ar: 7 Points 2">
            <a:extLst>
              <a:ext uri="{FF2B5EF4-FFF2-40B4-BE49-F238E27FC236}">
                <a16:creationId xmlns:a16="http://schemas.microsoft.com/office/drawing/2014/main" id="{E7821242-E976-C94A-BCC6-E9123A692BD3}"/>
              </a:ext>
            </a:extLst>
          </p:cNvPr>
          <p:cNvSpPr/>
          <p:nvPr/>
        </p:nvSpPr>
        <p:spPr>
          <a:xfrm>
            <a:off x="6781064" y="3588028"/>
            <a:ext cx="559911" cy="384313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E67F3-E0B3-BF46-B342-7039DE8E7968}"/>
              </a:ext>
            </a:extLst>
          </p:cNvPr>
          <p:cNvSpPr txBox="1"/>
          <p:nvPr/>
        </p:nvSpPr>
        <p:spPr>
          <a:xfrm>
            <a:off x="8766312" y="5913783"/>
            <a:ext cx="3140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Credits:</a:t>
            </a:r>
          </a:p>
          <a:p>
            <a:pPr algn="ctr"/>
            <a:r>
              <a:rPr lang="en-US" sz="1400" b="1"/>
              <a:t>Flow chart by </a:t>
            </a:r>
            <a:endParaRPr lang="en-US" sz="1400" b="1" dirty="0"/>
          </a:p>
          <a:p>
            <a:pPr algn="ctr"/>
            <a:r>
              <a:rPr lang="en-US" sz="1400" b="1" dirty="0"/>
              <a:t>Frank </a:t>
            </a:r>
            <a:r>
              <a:rPr lang="en-US" sz="1400" b="1" dirty="0" err="1"/>
              <a:t>Oteng</a:t>
            </a:r>
            <a:r>
              <a:rPr lang="en-US" sz="1400" b="1" dirty="0"/>
              <a:t>, NMIMR, UG</a:t>
            </a:r>
          </a:p>
        </p:txBody>
      </p:sp>
    </p:spTree>
    <p:extLst>
      <p:ext uri="{BB962C8B-B14F-4D97-AF65-F5344CB8AC3E}">
        <p14:creationId xmlns:p14="http://schemas.microsoft.com/office/powerpoint/2010/main" val="35827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3AA08E-1081-7E4B-A440-9C5E1C396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9032" y="1523207"/>
            <a:ext cx="4134677" cy="3816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06EB89-13BA-6648-A2FC-187BBDCBF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627" y="1922834"/>
            <a:ext cx="3017371" cy="30173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49579B-11EA-734A-9152-95598B26B2C8}"/>
              </a:ext>
            </a:extLst>
          </p:cNvPr>
          <p:cNvSpPr/>
          <p:nvPr/>
        </p:nvSpPr>
        <p:spPr>
          <a:xfrm>
            <a:off x="2961861" y="620409"/>
            <a:ext cx="7414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Quantification of DNA using Qubit Fluorometer: </a:t>
            </a:r>
          </a:p>
          <a:p>
            <a:pPr algn="ctr"/>
            <a:r>
              <a:rPr lang="en-US" sz="2400" b="1" dirty="0"/>
              <a:t>What do you need?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50C99-EDB9-EF49-8C99-959509650793}"/>
              </a:ext>
            </a:extLst>
          </p:cNvPr>
          <p:cNvSpPr txBox="1"/>
          <p:nvPr/>
        </p:nvSpPr>
        <p:spPr>
          <a:xfrm>
            <a:off x="1580323" y="5387009"/>
            <a:ext cx="28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Extracted DNA 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3BE2CF-D8D5-A24A-86B1-3134D6E0BD7F}"/>
              </a:ext>
            </a:extLst>
          </p:cNvPr>
          <p:cNvSpPr txBox="1"/>
          <p:nvPr/>
        </p:nvSpPr>
        <p:spPr>
          <a:xfrm>
            <a:off x="5599032" y="5618921"/>
            <a:ext cx="395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Working solution (contain the dye)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Standards (1 and 2)</a:t>
            </a:r>
          </a:p>
        </p:txBody>
      </p:sp>
    </p:spTree>
    <p:extLst>
      <p:ext uri="{BB962C8B-B14F-4D97-AF65-F5344CB8AC3E}">
        <p14:creationId xmlns:p14="http://schemas.microsoft.com/office/powerpoint/2010/main" val="24137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A2BA97-ECA6-8147-894D-2D0B596ECB1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1838"/>
          <a:stretch/>
        </p:blipFill>
        <p:spPr bwMode="auto">
          <a:xfrm>
            <a:off x="4427284" y="1361223"/>
            <a:ext cx="3193772" cy="44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88D7D-BFDD-664C-8236-0D286ABCA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62" t="3382" r="23614" b="3382"/>
          <a:stretch/>
        </p:blipFill>
        <p:spPr>
          <a:xfrm>
            <a:off x="9064487" y="1164363"/>
            <a:ext cx="2570922" cy="442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2FD570-0B5F-554D-9DAB-9F91B27A4FDD}"/>
              </a:ext>
            </a:extLst>
          </p:cNvPr>
          <p:cNvSpPr txBox="1"/>
          <p:nvPr/>
        </p:nvSpPr>
        <p:spPr>
          <a:xfrm>
            <a:off x="4563471" y="5926084"/>
            <a:ext cx="3493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Qubit 4 (single read per time)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A5DCE-C1EC-AE42-8851-7ECF2181FB82}"/>
              </a:ext>
            </a:extLst>
          </p:cNvPr>
          <p:cNvSpPr txBox="1"/>
          <p:nvPr/>
        </p:nvSpPr>
        <p:spPr>
          <a:xfrm>
            <a:off x="8698149" y="5772196"/>
            <a:ext cx="349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QubitFlex</a:t>
            </a:r>
            <a:r>
              <a:rPr lang="en-US" sz="2000" b="1" dirty="0"/>
              <a:t> (multiple read per time)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750206-28BC-374D-ACA2-926663EC222F}"/>
              </a:ext>
            </a:extLst>
          </p:cNvPr>
          <p:cNvSpPr txBox="1"/>
          <p:nvPr/>
        </p:nvSpPr>
        <p:spPr>
          <a:xfrm>
            <a:off x="218236" y="1912780"/>
            <a:ext cx="40682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can be used for the quantification of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dsDNA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RNA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Proteins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76086-656C-D14A-A4A5-7A6742D0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775" y="227978"/>
            <a:ext cx="6270182" cy="5700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QUBIT Fluorometer</a:t>
            </a:r>
          </a:p>
        </p:txBody>
      </p:sp>
    </p:spTree>
    <p:extLst>
      <p:ext uri="{BB962C8B-B14F-4D97-AF65-F5344CB8AC3E}">
        <p14:creationId xmlns:p14="http://schemas.microsoft.com/office/powerpoint/2010/main" val="12880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6C2695E-738C-4541-B45F-987EDA2F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656" y="556590"/>
            <a:ext cx="9609414" cy="8803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Process:</a:t>
            </a:r>
            <a:r>
              <a:rPr lang="en-US" sz="3100" dirty="0"/>
              <a:t> using Qubit  Fluorometer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3DF6B1B-2E12-6542-A10C-5763D912E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1323" y="1347536"/>
            <a:ext cx="10473001" cy="451513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43A1FB-FFEF-B541-B941-46901B3F0B23}"/>
              </a:ext>
            </a:extLst>
          </p:cNvPr>
          <p:cNvSpPr txBox="1"/>
          <p:nvPr/>
        </p:nvSpPr>
        <p:spPr>
          <a:xfrm>
            <a:off x="2146007" y="5935300"/>
            <a:ext cx="8410493" cy="461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All reagents must be at room temperature before use</a:t>
            </a:r>
          </a:p>
        </p:txBody>
      </p:sp>
    </p:spTree>
    <p:extLst>
      <p:ext uri="{BB962C8B-B14F-4D97-AF65-F5344CB8AC3E}">
        <p14:creationId xmlns:p14="http://schemas.microsoft.com/office/powerpoint/2010/main" val="34028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00" y="954540"/>
            <a:ext cx="10828800" cy="1040400"/>
          </a:xfrm>
        </p:spPr>
        <p:txBody>
          <a:bodyPr>
            <a:normAutofit/>
          </a:bodyPr>
          <a:lstStyle/>
          <a:p>
            <a:r>
              <a:rPr lang="en-GB" sz="2800" dirty="0"/>
              <a:t>Standards output</a:t>
            </a:r>
          </a:p>
        </p:txBody>
      </p:sp>
      <p:pic>
        <p:nvPicPr>
          <p:cNvPr id="6" name="Picture 5" descr="C:\Users\Hp\Downloads\IMG-20210317-WA0001.jpg">
            <a:extLst>
              <a:ext uri="{FF2B5EF4-FFF2-40B4-BE49-F238E27FC236}">
                <a16:creationId xmlns:a16="http://schemas.microsoft.com/office/drawing/2014/main" id="{2ECA29C9-8180-6B43-86BB-604EFB7CB2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22" y="330741"/>
            <a:ext cx="4844118" cy="608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BEDBF7-2BB3-214F-88A5-006DB404B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5261" y="2307454"/>
            <a:ext cx="3832191" cy="35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0" y="962792"/>
            <a:ext cx="3553557" cy="1040400"/>
          </a:xfrm>
        </p:spPr>
        <p:txBody>
          <a:bodyPr>
            <a:normAutofit/>
          </a:bodyPr>
          <a:lstStyle/>
          <a:p>
            <a:r>
              <a:rPr lang="en-GB" sz="2800" dirty="0"/>
              <a:t>DNA concentration  :</a:t>
            </a:r>
            <a:r>
              <a:rPr lang="en-GB" sz="2800" b="0" u="sng" dirty="0"/>
              <a:t>good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9C839-BC8E-6A44-B93A-90F2B10F3C9E}"/>
              </a:ext>
            </a:extLst>
          </p:cNvPr>
          <p:cNvSpPr/>
          <p:nvPr/>
        </p:nvSpPr>
        <p:spPr>
          <a:xfrm>
            <a:off x="8418442" y="3232921"/>
            <a:ext cx="3488635" cy="192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with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DESIRED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/>
              <a:t>Dependent on library kit specifications.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Hp\Downloads\IMG-20210317-WA0003.jpg">
            <a:extLst>
              <a:ext uri="{FF2B5EF4-FFF2-40B4-BE49-F238E27FC236}">
                <a16:creationId xmlns:a16="http://schemas.microsoft.com/office/drawing/2014/main" id="{3A584F5C-C7DD-0145-B0EB-F3A60A6225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18" y="1125163"/>
            <a:ext cx="4262127" cy="543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F4F0C-F14D-C942-B919-46FD649BA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9" y="2949135"/>
            <a:ext cx="2245467" cy="22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3" y="1161574"/>
            <a:ext cx="3399541" cy="1040400"/>
          </a:xfrm>
        </p:spPr>
        <p:txBody>
          <a:bodyPr>
            <a:normAutofit/>
          </a:bodyPr>
          <a:lstStyle/>
          <a:p>
            <a:r>
              <a:rPr lang="en-GB" sz="2800" dirty="0"/>
              <a:t>DNA concentration : </a:t>
            </a:r>
            <a:r>
              <a:rPr lang="en-GB" sz="2800" b="0" i="1" u="sng" dirty="0"/>
              <a:t>low</a:t>
            </a:r>
          </a:p>
        </p:txBody>
      </p:sp>
      <p:pic>
        <p:nvPicPr>
          <p:cNvPr id="5" name="Picture 4" descr="C:\Users\Hp\Downloads\IMG-20210317-WA0004.jpg">
            <a:extLst>
              <a:ext uri="{FF2B5EF4-FFF2-40B4-BE49-F238E27FC236}">
                <a16:creationId xmlns:a16="http://schemas.microsoft.com/office/drawing/2014/main" id="{C5B785D0-2D68-954D-8BDF-78477884A1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38" y="1158366"/>
            <a:ext cx="3815918" cy="52042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D9C839-BC8E-6A44-B93A-90F2B10F3C9E}"/>
              </a:ext>
            </a:extLst>
          </p:cNvPr>
          <p:cNvSpPr/>
          <p:nvPr/>
        </p:nvSpPr>
        <p:spPr>
          <a:xfrm>
            <a:off x="7553739" y="3232921"/>
            <a:ext cx="4412973" cy="2708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with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low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will have to re-extracted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0F964-5507-BB4F-BFA7-8C8B4A3C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58" y="2968590"/>
            <a:ext cx="1825989" cy="18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leming Fund">
      <a:dk1>
        <a:srgbClr val="000000"/>
      </a:dk1>
      <a:lt1>
        <a:srgbClr val="FFFFFF"/>
      </a:lt1>
      <a:dk2>
        <a:srgbClr val="A5BE23"/>
      </a:dk2>
      <a:lt2>
        <a:srgbClr val="EDECEB"/>
      </a:lt2>
      <a:accent1>
        <a:srgbClr val="05784B"/>
      </a:accent1>
      <a:accent2>
        <a:srgbClr val="286E9B"/>
      </a:accent2>
      <a:accent3>
        <a:srgbClr val="2D8CC8"/>
      </a:accent3>
      <a:accent4>
        <a:srgbClr val="28BEBE"/>
      </a:accent4>
      <a:accent5>
        <a:srgbClr val="41B45A"/>
      </a:accent5>
      <a:accent6>
        <a:srgbClr val="00A09B"/>
      </a:accent6>
      <a:hlink>
        <a:srgbClr val="2FB6BC"/>
      </a:hlink>
      <a:folHlink>
        <a:srgbClr val="8E3F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0b2c76-4eb4-4926-991a-bb246786b55e">371809-520408861-3994</_dlc_DocId>
    <_dlc_DocIdUrl xmlns="980b2c76-4eb4-4926-991a-bb246786b55e">
      <Url>https://mottmac.sharepoint.com/teams/pj-b0049/_layouts/15/DocIdRedir.aspx?ID=371809-520408861-3994</Url>
      <Description>371809-520408861-3994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0F33D22483C4AA8B05FEFDCAC600F" ma:contentTypeVersion="99" ma:contentTypeDescription="Create a new document." ma:contentTypeScope="" ma:versionID="f314073a9d633b425b8f928ec3cbc93f">
  <xsd:schema xmlns:xsd="http://www.w3.org/2001/XMLSchema" xmlns:xs="http://www.w3.org/2001/XMLSchema" xmlns:p="http://schemas.microsoft.com/office/2006/metadata/properties" xmlns:ns1="http://schemas.microsoft.com/sharepoint/v3" xmlns:ns2="980b2c76-4eb4-4926-991a-bb246786b55e" xmlns:ns3="9e34f59f-22da-4d35-944c-fdee973dcf4e" xmlns:ns4="ce402152-2197-44ed-a9fb-34168d3d8bb3" targetNamespace="http://schemas.microsoft.com/office/2006/metadata/properties" ma:root="true" ma:fieldsID="fc548d8d6a0eb642f52fe16560b5b46b" ns1:_="" ns2:_="" ns3:_="" ns4:_="">
    <xsd:import namespace="http://schemas.microsoft.com/sharepoint/v3"/>
    <xsd:import namespace="980b2c76-4eb4-4926-991a-bb246786b55e"/>
    <xsd:import namespace="9e34f59f-22da-4d35-944c-fdee973dcf4e"/>
    <xsd:import namespace="ce402152-2197-44ed-a9fb-34168d3d8b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76-4eb4-4926-991a-bb246786b5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4f59f-22da-4d35-944c-fdee973dc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02152-2197-44ed-a9fb-34168d3d8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72765-B413-4993-9FCC-F44B4E3C9FBA}">
  <ds:schemaRefs>
    <ds:schemaRef ds:uri="http://schemas.microsoft.com/office/infopath/2007/PartnerControls"/>
    <ds:schemaRef ds:uri="980b2c76-4eb4-4926-991a-bb246786b55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ce402152-2197-44ed-a9fb-34168d3d8bb3"/>
    <ds:schemaRef ds:uri="9e34f59f-22da-4d35-944c-fdee973dcf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8FE1BB-5914-4D5E-A061-6700C38959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C6ED8-1E29-4A0F-A0D6-D8993E9D48A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6B266AC-7785-4980-99BC-715BDF1BF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0b2c76-4eb4-4926-991a-bb246786b55e"/>
    <ds:schemaRef ds:uri="9e34f59f-22da-4d35-944c-fdee973dcf4e"/>
    <ds:schemaRef ds:uri="ce402152-2197-44ed-a9fb-34168d3d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2013</TotalTime>
  <Words>346</Words>
  <Application>Microsoft Office PowerPoint</Application>
  <PresentationFormat>Widescreen</PresentationFormat>
  <Paragraphs>81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Module 2 Quantification DNA using Qubit Fluorometer</vt:lpstr>
      <vt:lpstr>PowerPoint Presentation</vt:lpstr>
      <vt:lpstr>How does the the Qubit Fluorometer  Work?</vt:lpstr>
      <vt:lpstr>PowerPoint Presentation</vt:lpstr>
      <vt:lpstr>QUBIT Fluorometer</vt:lpstr>
      <vt:lpstr>The Process: using Qubit  Fluorometer</vt:lpstr>
      <vt:lpstr>Standards output</vt:lpstr>
      <vt:lpstr>DNA concentration  :good</vt:lpstr>
      <vt:lpstr>DNA concentration : low</vt:lpstr>
      <vt:lpstr>DNA concentration: out of range</vt:lpstr>
      <vt:lpstr>Advantages of qubit over nanodrop</vt:lpstr>
      <vt:lpstr>Note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Cuny, Nathalie</dc:creator>
  <cp:lastModifiedBy>Pernille Nilsson</cp:lastModifiedBy>
  <cp:revision>195</cp:revision>
  <dcterms:created xsi:type="dcterms:W3CDTF">2017-12-29T05:01:18Z</dcterms:created>
  <dcterms:modified xsi:type="dcterms:W3CDTF">2021-03-22T14:32:22Z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0x01010081E0F33D22483C4AA8B05FEFDCAC600F</vt:lpwstr>
  </property>
  <property fmtid="{D5CDD505-2E9C-101B-9397-08002B2CF9AE}" pid="3" name="_dlc_DocIdItemGuid">
    <vt:lpwstr>b755da39-e2b3-474f-8a66-a1793c752ff0</vt:lpwstr>
  </property>
</Properties>
</file>