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3" r:id="rId4"/>
  </p:sldMasterIdLst>
  <p:notesMasterIdLst>
    <p:notesMasterId r:id="rId9"/>
  </p:notesMasterIdLst>
  <p:handoutMasterIdLst>
    <p:handoutMasterId r:id="rId10"/>
  </p:handoutMasterIdLst>
  <p:sldIdLst>
    <p:sldId id="1281" r:id="rId5"/>
    <p:sldId id="1307" r:id="rId6"/>
    <p:sldId id="1306" r:id="rId7"/>
    <p:sldId id="1308" r:id="rId8"/>
  </p:sldIdLst>
  <p:sldSz cx="9144000" cy="6858000" type="screen4x3"/>
  <p:notesSz cx="9928225" cy="6797675"/>
  <p:defaultTextStyle>
    <a:defPPr>
      <a:defRPr lang="en-GB"/>
    </a:defPPr>
    <a:lvl1pPr algn="ctr" rtl="0" fontAlgn="base">
      <a:spcBef>
        <a:spcPct val="0"/>
      </a:spcBef>
      <a:spcAft>
        <a:spcPct val="0"/>
      </a:spcAft>
      <a:defRPr sz="2400" b="1" i="1" kern="1200">
        <a:solidFill>
          <a:schemeClr val="tx1"/>
        </a:solidFill>
        <a:latin typeface="Times New Roman" pitchFamily="18" charset="0"/>
        <a:ea typeface="+mn-ea"/>
        <a:cs typeface="+mn-cs"/>
      </a:defRPr>
    </a:lvl1pPr>
    <a:lvl2pPr marL="457200" algn="ctr" rtl="0" fontAlgn="base">
      <a:spcBef>
        <a:spcPct val="0"/>
      </a:spcBef>
      <a:spcAft>
        <a:spcPct val="0"/>
      </a:spcAft>
      <a:defRPr sz="2400" b="1" i="1" kern="1200">
        <a:solidFill>
          <a:schemeClr val="tx1"/>
        </a:solidFill>
        <a:latin typeface="Times New Roman" pitchFamily="18" charset="0"/>
        <a:ea typeface="+mn-ea"/>
        <a:cs typeface="+mn-cs"/>
      </a:defRPr>
    </a:lvl2pPr>
    <a:lvl3pPr marL="914400" algn="ctr" rtl="0" fontAlgn="base">
      <a:spcBef>
        <a:spcPct val="0"/>
      </a:spcBef>
      <a:spcAft>
        <a:spcPct val="0"/>
      </a:spcAft>
      <a:defRPr sz="2400" b="1" i="1" kern="1200">
        <a:solidFill>
          <a:schemeClr val="tx1"/>
        </a:solidFill>
        <a:latin typeface="Times New Roman" pitchFamily="18" charset="0"/>
        <a:ea typeface="+mn-ea"/>
        <a:cs typeface="+mn-cs"/>
      </a:defRPr>
    </a:lvl3pPr>
    <a:lvl4pPr marL="1371600" algn="ctr" rtl="0" fontAlgn="base">
      <a:spcBef>
        <a:spcPct val="0"/>
      </a:spcBef>
      <a:spcAft>
        <a:spcPct val="0"/>
      </a:spcAft>
      <a:defRPr sz="2400" b="1" i="1" kern="1200">
        <a:solidFill>
          <a:schemeClr val="tx1"/>
        </a:solidFill>
        <a:latin typeface="Times New Roman" pitchFamily="18" charset="0"/>
        <a:ea typeface="+mn-ea"/>
        <a:cs typeface="+mn-cs"/>
      </a:defRPr>
    </a:lvl4pPr>
    <a:lvl5pPr marL="1828800" algn="ctr" rtl="0" fontAlgn="base">
      <a:spcBef>
        <a:spcPct val="0"/>
      </a:spcBef>
      <a:spcAft>
        <a:spcPct val="0"/>
      </a:spcAft>
      <a:defRPr sz="2400" b="1" i="1" kern="1200">
        <a:solidFill>
          <a:schemeClr val="tx1"/>
        </a:solidFill>
        <a:latin typeface="Times New Roman" pitchFamily="18" charset="0"/>
        <a:ea typeface="+mn-ea"/>
        <a:cs typeface="+mn-cs"/>
      </a:defRPr>
    </a:lvl5pPr>
    <a:lvl6pPr marL="2286000" algn="l" defTabSz="914400" rtl="0" eaLnBrk="1" latinLnBrk="0" hangingPunct="1">
      <a:defRPr sz="2400" b="1" i="1" kern="1200">
        <a:solidFill>
          <a:schemeClr val="tx1"/>
        </a:solidFill>
        <a:latin typeface="Times New Roman" pitchFamily="18" charset="0"/>
        <a:ea typeface="+mn-ea"/>
        <a:cs typeface="+mn-cs"/>
      </a:defRPr>
    </a:lvl6pPr>
    <a:lvl7pPr marL="2743200" algn="l" defTabSz="914400" rtl="0" eaLnBrk="1" latinLnBrk="0" hangingPunct="1">
      <a:defRPr sz="2400" b="1" i="1" kern="1200">
        <a:solidFill>
          <a:schemeClr val="tx1"/>
        </a:solidFill>
        <a:latin typeface="Times New Roman" pitchFamily="18" charset="0"/>
        <a:ea typeface="+mn-ea"/>
        <a:cs typeface="+mn-cs"/>
      </a:defRPr>
    </a:lvl7pPr>
    <a:lvl8pPr marL="3200400" algn="l" defTabSz="914400" rtl="0" eaLnBrk="1" latinLnBrk="0" hangingPunct="1">
      <a:defRPr sz="2400" b="1" i="1" kern="1200">
        <a:solidFill>
          <a:schemeClr val="tx1"/>
        </a:solidFill>
        <a:latin typeface="Times New Roman" pitchFamily="18" charset="0"/>
        <a:ea typeface="+mn-ea"/>
        <a:cs typeface="+mn-cs"/>
      </a:defRPr>
    </a:lvl8pPr>
    <a:lvl9pPr marL="3657600" algn="l" defTabSz="914400" rtl="0" eaLnBrk="1" latinLnBrk="0" hangingPunct="1">
      <a:defRPr sz="2400" b="1" i="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FF00"/>
    <a:srgbClr val="FFFF66"/>
    <a:srgbClr val="00FF99"/>
    <a:srgbClr val="66FF33"/>
    <a:srgbClr val="FFFF99"/>
    <a:srgbClr val="00CC00"/>
    <a:srgbClr val="3333CC"/>
    <a:srgbClr val="3366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85" autoAdjust="0"/>
    <p:restoredTop sz="96395" autoAdjust="0"/>
  </p:normalViewPr>
  <p:slideViewPr>
    <p:cSldViewPr>
      <p:cViewPr varScale="1">
        <p:scale>
          <a:sx n="65" d="100"/>
          <a:sy n="65" d="100"/>
        </p:scale>
        <p:origin x="1264" y="40"/>
      </p:cViewPr>
      <p:guideLst>
        <p:guide orient="horz"/>
        <p:guide/>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00" d="100"/>
        <a:sy n="100" d="100"/>
      </p:scale>
      <p:origin x="0" y="6618"/>
    </p:cViewPr>
  </p:sorterViewPr>
  <p:notesViewPr>
    <p:cSldViewPr>
      <p:cViewPr varScale="1">
        <p:scale>
          <a:sx n="83" d="100"/>
          <a:sy n="83" d="100"/>
        </p:scale>
        <p:origin x="-1992" y="-84"/>
      </p:cViewPr>
      <p:guideLst>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1"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lvl1pPr>
          </a:lstStyle>
          <a:p>
            <a:pPr>
              <a:defRPr/>
            </a:pPr>
            <a:endParaRPr lang="en-GB" dirty="0"/>
          </a:p>
        </p:txBody>
      </p:sp>
      <p:sp>
        <p:nvSpPr>
          <p:cNvPr id="45059" name="Rectangle 3"/>
          <p:cNvSpPr>
            <a:spLocks noGrp="1" noChangeArrowheads="1"/>
          </p:cNvSpPr>
          <p:nvPr>
            <p:ph type="dt" sz="quarter" idx="1"/>
          </p:nvPr>
        </p:nvSpPr>
        <p:spPr bwMode="auto">
          <a:xfrm>
            <a:off x="5625995"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lvl1pPr>
          </a:lstStyle>
          <a:p>
            <a:pPr>
              <a:defRPr/>
            </a:pPr>
            <a:endParaRPr lang="en-GB" dirty="0"/>
          </a:p>
        </p:txBody>
      </p:sp>
      <p:sp>
        <p:nvSpPr>
          <p:cNvPr id="45060" name="Rectangle 4"/>
          <p:cNvSpPr>
            <a:spLocks noGrp="1" noChangeArrowheads="1"/>
          </p:cNvSpPr>
          <p:nvPr>
            <p:ph type="ftr" sz="quarter" idx="2"/>
          </p:nvPr>
        </p:nvSpPr>
        <p:spPr bwMode="auto">
          <a:xfrm>
            <a:off x="1" y="6457792"/>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lvl1pPr>
          </a:lstStyle>
          <a:p>
            <a:pPr>
              <a:defRPr/>
            </a:pPr>
            <a:endParaRPr lang="en-GB" dirty="0"/>
          </a:p>
        </p:txBody>
      </p:sp>
      <p:sp>
        <p:nvSpPr>
          <p:cNvPr id="45061" name="Rectangle 5"/>
          <p:cNvSpPr>
            <a:spLocks noGrp="1" noChangeArrowheads="1"/>
          </p:cNvSpPr>
          <p:nvPr>
            <p:ph type="sldNum" sz="quarter" idx="3"/>
          </p:nvPr>
        </p:nvSpPr>
        <p:spPr bwMode="auto">
          <a:xfrm>
            <a:off x="5625995" y="6457792"/>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vl1pPr>
          </a:lstStyle>
          <a:p>
            <a:pPr>
              <a:defRPr/>
            </a:pPr>
            <a:fld id="{0E68747C-B968-41EF-BC96-D1CBAEF4F148}" type="slidenum">
              <a:rPr lang="en-GB"/>
              <a:pPr>
                <a:defRPr/>
              </a:pPr>
              <a:t>‹#›</a:t>
            </a:fld>
            <a:endParaRPr lang="en-GB" dirty="0"/>
          </a:p>
        </p:txBody>
      </p:sp>
    </p:spTree>
    <p:extLst>
      <p:ext uri="{BB962C8B-B14F-4D97-AF65-F5344CB8AC3E}">
        <p14:creationId xmlns:p14="http://schemas.microsoft.com/office/powerpoint/2010/main" val="437612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5986" name="Rectangle 2"/>
          <p:cNvSpPr>
            <a:spLocks noGrp="1" noChangeArrowheads="1"/>
          </p:cNvSpPr>
          <p:nvPr>
            <p:ph type="hdr" sz="quarter"/>
          </p:nvPr>
        </p:nvSpPr>
        <p:spPr bwMode="auto">
          <a:xfrm>
            <a:off x="1"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0"/>
            </a:lvl1pPr>
          </a:lstStyle>
          <a:p>
            <a:pPr>
              <a:defRPr/>
            </a:pPr>
            <a:endParaRPr lang="en-GB" dirty="0"/>
          </a:p>
        </p:txBody>
      </p:sp>
      <p:sp>
        <p:nvSpPr>
          <p:cNvPr id="425987" name="Rectangle 3"/>
          <p:cNvSpPr>
            <a:spLocks noGrp="1" noChangeArrowheads="1"/>
          </p:cNvSpPr>
          <p:nvPr>
            <p:ph type="dt" idx="1"/>
          </p:nvPr>
        </p:nvSpPr>
        <p:spPr bwMode="auto">
          <a:xfrm>
            <a:off x="5623698" y="0"/>
            <a:ext cx="4302231" cy="3398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lvl1pPr>
          </a:lstStyle>
          <a:p>
            <a:pPr>
              <a:defRPr/>
            </a:pPr>
            <a:endParaRPr lang="en-GB" dirty="0"/>
          </a:p>
        </p:txBody>
      </p:sp>
      <p:sp>
        <p:nvSpPr>
          <p:cNvPr id="97284" name="Rectangle 4"/>
          <p:cNvSpPr>
            <a:spLocks noGrp="1" noRot="1" noChangeAspect="1" noChangeArrowheads="1" noTextEdit="1"/>
          </p:cNvSpPr>
          <p:nvPr>
            <p:ph type="sldImg" idx="2"/>
          </p:nvPr>
        </p:nvSpPr>
        <p:spPr bwMode="auto">
          <a:xfrm>
            <a:off x="3263900" y="509588"/>
            <a:ext cx="3400425" cy="2549525"/>
          </a:xfrm>
          <a:prstGeom prst="rect">
            <a:avLst/>
          </a:prstGeom>
          <a:noFill/>
          <a:ln w="9525">
            <a:solidFill>
              <a:srgbClr val="000000"/>
            </a:solidFill>
            <a:miter lim="800000"/>
            <a:headEnd/>
            <a:tailEnd/>
          </a:ln>
        </p:spPr>
      </p:sp>
      <p:sp>
        <p:nvSpPr>
          <p:cNvPr id="425989" name="Rectangle 5"/>
          <p:cNvSpPr>
            <a:spLocks noGrp="1" noChangeArrowheads="1"/>
          </p:cNvSpPr>
          <p:nvPr>
            <p:ph type="body" sz="quarter" idx="3"/>
          </p:nvPr>
        </p:nvSpPr>
        <p:spPr bwMode="auto">
          <a:xfrm>
            <a:off x="992823" y="3228896"/>
            <a:ext cx="7942580" cy="30589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25990" name="Rectangle 6"/>
          <p:cNvSpPr>
            <a:spLocks noGrp="1" noChangeArrowheads="1"/>
          </p:cNvSpPr>
          <p:nvPr>
            <p:ph type="ftr" sz="quarter" idx="4"/>
          </p:nvPr>
        </p:nvSpPr>
        <p:spPr bwMode="auto">
          <a:xfrm>
            <a:off x="1" y="6456612"/>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lvl1pPr>
          </a:lstStyle>
          <a:p>
            <a:pPr>
              <a:defRPr/>
            </a:pPr>
            <a:endParaRPr lang="en-GB" dirty="0"/>
          </a:p>
        </p:txBody>
      </p:sp>
      <p:sp>
        <p:nvSpPr>
          <p:cNvPr id="425991" name="Rectangle 7"/>
          <p:cNvSpPr>
            <a:spLocks noGrp="1" noChangeArrowheads="1"/>
          </p:cNvSpPr>
          <p:nvPr>
            <p:ph type="sldNum" sz="quarter" idx="5"/>
          </p:nvPr>
        </p:nvSpPr>
        <p:spPr bwMode="auto">
          <a:xfrm>
            <a:off x="5623698" y="6456612"/>
            <a:ext cx="4302231" cy="33988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lvl1pPr>
          </a:lstStyle>
          <a:p>
            <a:pPr>
              <a:defRPr/>
            </a:pPr>
            <a:fld id="{B59668CD-BE38-4510-A412-ACA3023671D7}" type="slidenum">
              <a:rPr lang="en-GB"/>
              <a:pPr>
                <a:defRPr/>
              </a:pPr>
              <a:t>‹#›</a:t>
            </a:fld>
            <a:endParaRPr lang="en-GB" dirty="0"/>
          </a:p>
        </p:txBody>
      </p:sp>
    </p:spTree>
    <p:extLst>
      <p:ext uri="{BB962C8B-B14F-4D97-AF65-F5344CB8AC3E}">
        <p14:creationId xmlns:p14="http://schemas.microsoft.com/office/powerpoint/2010/main" val="1079753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68D4BC5-D625-48D6-A955-4EDDF6B2F521}" type="datetime1">
              <a:rPr lang="en-US" smtClean="0">
                <a:solidFill>
                  <a:prstClr val="black">
                    <a:tint val="75000"/>
                  </a:prstClr>
                </a:solidFill>
              </a:rPr>
              <a:pPr/>
              <a:t>3/25/2021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9942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9D51DC3-C41A-48C2-9D4B-AE1E79D7C075}" type="datetime1">
              <a:rPr lang="en-US" smtClean="0">
                <a:solidFill>
                  <a:prstClr val="black">
                    <a:tint val="75000"/>
                  </a:prstClr>
                </a:solidFill>
              </a:rPr>
              <a:pPr/>
              <a:t>3/25/2021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268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1C7BDFC-A472-44F5-B405-1F0FEAF7CD71}" type="datetime1">
              <a:rPr lang="en-US" smtClean="0">
                <a:solidFill>
                  <a:prstClr val="black">
                    <a:tint val="75000"/>
                  </a:prstClr>
                </a:solidFill>
              </a:rPr>
              <a:pPr/>
              <a:t>3/25/2021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13667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336F291-79F6-4636-8647-EBB14F38DDC3}" type="datetime1">
              <a:rPr lang="en-US" smtClean="0">
                <a:solidFill>
                  <a:prstClr val="black">
                    <a:tint val="75000"/>
                  </a:prstClr>
                </a:solidFill>
              </a:rPr>
              <a:pPr/>
              <a:t>3/25/2021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Tree>
    <p:extLst>
      <p:ext uri="{BB962C8B-B14F-4D97-AF65-F5344CB8AC3E}">
        <p14:creationId xmlns:p14="http://schemas.microsoft.com/office/powerpoint/2010/main" val="3709455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F2B04-4094-4EDB-84A3-AD86E084235A}" type="datetime1">
              <a:rPr lang="en-US" smtClean="0">
                <a:solidFill>
                  <a:prstClr val="black">
                    <a:tint val="75000"/>
                  </a:prstClr>
                </a:solidFill>
              </a:rPr>
              <a:pPr/>
              <a:t>3/25/2021</a:t>
            </a:fld>
            <a:endParaRPr lang="en-US" dirty="0">
              <a:solidFill>
                <a:prstClr val="black">
                  <a:tint val="75000"/>
                </a:prstClr>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5678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05865D2-30BE-47A7-86E1-9E7CE639B75D}" type="datetime1">
              <a:rPr lang="en-US" smtClean="0">
                <a:solidFill>
                  <a:prstClr val="black">
                    <a:tint val="75000"/>
                  </a:prstClr>
                </a:solidFill>
              </a:rPr>
              <a:pPr/>
              <a:t>3/25/2021</a:t>
            </a:fld>
            <a:endParaRPr lang="en-US" dirty="0">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751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6B26358-4D05-4B19-BB47-60F1F41E5C8F}" type="datetime1">
              <a:rPr lang="en-US" smtClean="0">
                <a:solidFill>
                  <a:prstClr val="black">
                    <a:tint val="75000"/>
                  </a:prstClr>
                </a:solidFill>
              </a:rPr>
              <a:pPr/>
              <a:t>3/25/2021</a:t>
            </a:fld>
            <a:endParaRPr lang="en-US" dirty="0">
              <a:solidFill>
                <a:prstClr val="black">
                  <a:tint val="75000"/>
                </a:prstClr>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187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7D9F1EFF-0808-4FC3-8EDA-97D08EBDBBED}" type="datetime1">
              <a:rPr lang="en-US" smtClean="0">
                <a:solidFill>
                  <a:prstClr val="black">
                    <a:tint val="75000"/>
                  </a:prstClr>
                </a:solidFill>
              </a:rPr>
              <a:pPr/>
              <a:t>3/25/2021</a:t>
            </a:fld>
            <a:endParaRPr lang="en-US" dirty="0">
              <a:solidFill>
                <a:prstClr val="black">
                  <a:tint val="75000"/>
                </a:prstClr>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4073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588D682-BBA3-4A94-AEB5-D68B8ACDEF81}" type="datetime1">
              <a:rPr lang="en-US" smtClean="0">
                <a:solidFill>
                  <a:prstClr val="black">
                    <a:tint val="75000"/>
                  </a:prstClr>
                </a:solidFill>
              </a:rPr>
              <a:pPr/>
              <a:t>3/25/2021</a:t>
            </a:fld>
            <a:endParaRPr lang="en-US" dirty="0">
              <a:solidFill>
                <a:prstClr val="black">
                  <a:tint val="75000"/>
                </a:prstClr>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1117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E51067D9-3C1A-42D3-8C8C-57FF6D849239}" type="datetime1">
              <a:rPr lang="en-US" smtClean="0">
                <a:solidFill>
                  <a:prstClr val="black">
                    <a:tint val="75000"/>
                  </a:prstClr>
                </a:solidFill>
              </a:rPr>
              <a:pPr/>
              <a:t>3/25/2021</a:t>
            </a:fld>
            <a:endParaRPr lang="en-US" dirty="0">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416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D9DE21A-0692-4D96-8C1D-8B467DE3F9A7}" type="datetime1">
              <a:rPr lang="en-US" smtClean="0">
                <a:solidFill>
                  <a:prstClr val="black">
                    <a:tint val="75000"/>
                  </a:prstClr>
                </a:solidFill>
              </a:rPr>
              <a:pPr/>
              <a:t>3/25/2021</a:t>
            </a:fld>
            <a:endParaRPr lang="en-US" dirty="0">
              <a:solidFill>
                <a:prstClr val="black">
                  <a:tint val="75000"/>
                </a:prstClr>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82FD607-D2C7-41D7-BCF8-83CDC46CF7F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26925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159380"/>
      </p:ext>
    </p:extLst>
  </p:cSld>
  <p:clrMap bg1="lt1" tx1="dk1" bg2="lt2" tx2="dk2" accent1="accent1" accent2="accent2" accent3="accent3" accent4="accent4" accent5="accent5" accent6="accent6" hlink="hlink" folHlink="folHlink"/>
  <p:sldLayoutIdLst>
    <p:sldLayoutId id="2147483954"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79512" y="260648"/>
            <a:ext cx="7720115" cy="523220"/>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2800" b="0" i="1" u="none" strike="noStrike" kern="1200" cap="none" spc="0" normalizeH="0" baseline="0" noProof="0" dirty="0" smtClean="0">
                <a:ln>
                  <a:noFill/>
                </a:ln>
                <a:solidFill>
                  <a:srgbClr val="333399"/>
                </a:solidFill>
                <a:effectLst/>
                <a:uLnTx/>
                <a:uFillTx/>
                <a:latin typeface="Times New Roman" pitchFamily="18" charset="0"/>
                <a:ea typeface="+mn-ea"/>
                <a:cs typeface="Arial" charset="0"/>
              </a:rPr>
              <a:t>Salmonella </a:t>
            </a:r>
            <a:r>
              <a:rPr kumimoji="0" lang="en-US" sz="2800" b="0" i="0" u="none" strike="noStrike" kern="1200" cap="none" spc="0" normalizeH="0" baseline="0" noProof="0" dirty="0" smtClean="0">
                <a:ln>
                  <a:noFill/>
                </a:ln>
                <a:solidFill>
                  <a:srgbClr val="333399"/>
                </a:solidFill>
                <a:effectLst/>
                <a:uLnTx/>
                <a:uFillTx/>
                <a:latin typeface="Times New Roman" pitchFamily="18" charset="0"/>
                <a:ea typeface="+mn-ea"/>
                <a:cs typeface="Arial" charset="0"/>
              </a:rPr>
              <a:t>Vejle - foodborne disease outbreak</a:t>
            </a:r>
            <a:endParaRPr kumimoji="0" lang="en-US" sz="2800" b="1" i="0" u="none" strike="noStrike" kern="1200" cap="none" spc="0" normalizeH="0" baseline="0" noProof="0" dirty="0">
              <a:ln>
                <a:noFill/>
              </a:ln>
              <a:solidFill>
                <a:srgbClr val="333399"/>
              </a:solidFill>
              <a:effectLst/>
              <a:uLnTx/>
              <a:uFillTx/>
              <a:latin typeface="Times New Roman" pitchFamily="18" charset="0"/>
              <a:ea typeface="+mn-ea"/>
              <a:cs typeface="Arial" charset="0"/>
            </a:endParaRPr>
          </a:p>
        </p:txBody>
      </p:sp>
      <p:sp>
        <p:nvSpPr>
          <p:cNvPr id="5" name="Text Box 3"/>
          <p:cNvSpPr txBox="1">
            <a:spLocks noChangeArrowheads="1"/>
          </p:cNvSpPr>
          <p:nvPr/>
        </p:nvSpPr>
        <p:spPr bwMode="auto">
          <a:xfrm>
            <a:off x="194772" y="1124744"/>
            <a:ext cx="8892480" cy="4401205"/>
          </a:xfrm>
          <a:prstGeom prst="rect">
            <a:avLst/>
          </a:prstGeom>
          <a:noFill/>
          <a:ln w="9525">
            <a:noFill/>
            <a:miter lim="800000"/>
            <a:headEnd/>
            <a:tailEnd/>
          </a:ln>
        </p:spPr>
        <p:txBody>
          <a:bodyPr wrap="square">
            <a:spAutoFit/>
          </a:bodyPr>
          <a:lstStyle/>
          <a:p>
            <a:pPr marL="285750" lvl="0" indent="-285750" algn="l">
              <a:spcBef>
                <a:spcPct val="50000"/>
              </a:spcBef>
              <a:buFont typeface="Arial" panose="020B0604020202020204" pitchFamily="34" charset="0"/>
              <a:buChar char="•"/>
              <a:defRPr/>
            </a:pPr>
            <a:r>
              <a:rPr lang="en-US" sz="2000" b="0" i="0" dirty="0">
                <a:solidFill>
                  <a:prstClr val="black"/>
                </a:solidFill>
                <a:cs typeface="Arial" charset="0"/>
              </a:rPr>
              <a:t>September </a:t>
            </a:r>
            <a:r>
              <a:rPr lang="en-US" sz="2000" b="0" i="0" dirty="0" smtClean="0">
                <a:solidFill>
                  <a:prstClr val="black"/>
                </a:solidFill>
                <a:cs typeface="Arial" charset="0"/>
              </a:rPr>
              <a:t>2020.</a:t>
            </a:r>
            <a:endParaRPr lang="en-US" sz="2000" b="0" i="0" dirty="0">
              <a:solidFill>
                <a:prstClr val="black"/>
              </a:solidFill>
              <a:cs typeface="Arial" charset="0"/>
            </a:endParaRPr>
          </a:p>
          <a:p>
            <a:pPr marL="285750" indent="-285750" algn="l">
              <a:spcBef>
                <a:spcPct val="50000"/>
              </a:spcBef>
              <a:buFont typeface="Arial" panose="020B0604020202020204" pitchFamily="34" charset="0"/>
              <a:buChar char="•"/>
              <a:defRPr/>
            </a:pPr>
            <a:r>
              <a:rPr lang="en-US" sz="2000" b="0" i="0" dirty="0" smtClean="0">
                <a:solidFill>
                  <a:prstClr val="black"/>
                </a:solidFill>
                <a:cs typeface="Arial" charset="0"/>
              </a:rPr>
              <a:t>Outbreak </a:t>
            </a:r>
            <a:r>
              <a:rPr lang="en-US" sz="2000" b="0" i="0" dirty="0">
                <a:solidFill>
                  <a:prstClr val="black"/>
                </a:solidFill>
                <a:cs typeface="Arial" charset="0"/>
              </a:rPr>
              <a:t>occurred in the </a:t>
            </a:r>
            <a:r>
              <a:rPr lang="en-US" sz="2000" b="0" i="0" dirty="0" smtClean="0">
                <a:solidFill>
                  <a:prstClr val="black"/>
                </a:solidFill>
                <a:cs typeface="Arial" charset="0"/>
              </a:rPr>
              <a:t>KwaZulu-Natal Province of </a:t>
            </a:r>
            <a:r>
              <a:rPr lang="en-US" sz="2000" b="0" i="0" dirty="0">
                <a:solidFill>
                  <a:prstClr val="black"/>
                </a:solidFill>
                <a:cs typeface="Arial" charset="0"/>
              </a:rPr>
              <a:t>South </a:t>
            </a:r>
            <a:r>
              <a:rPr lang="en-US" sz="2000" b="0" i="0" dirty="0" smtClean="0">
                <a:solidFill>
                  <a:prstClr val="black"/>
                </a:solidFill>
                <a:cs typeface="Arial" charset="0"/>
              </a:rPr>
              <a:t>Africa.</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cs typeface="Arial" charset="0"/>
              </a:rPr>
              <a:t>Outbreak occurred among members of the same family/household.</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cs typeface="Arial" charset="0"/>
              </a:rPr>
              <a:t>The family slaughtered a goat - the goat meat was prepared and consumed.</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cs typeface="Arial" charset="0"/>
              </a:rPr>
              <a:t>The following day, all persons that consumed goat meat presented with symptoms of stomach cramps, diarrhoea and vomiting.</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lang="en-US" sz="2000" b="0" i="0" dirty="0" smtClean="0">
                <a:solidFill>
                  <a:prstClr val="black"/>
                </a:solidFill>
                <a:cs typeface="Arial" charset="0"/>
              </a:rPr>
              <a:t>15 cases.</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2000" b="0" u="none" strike="noStrike" kern="1200" cap="none" spc="0" normalizeH="0" baseline="0" noProof="0" dirty="0" smtClean="0">
                <a:ln>
                  <a:noFill/>
                </a:ln>
                <a:solidFill>
                  <a:prstClr val="black"/>
                </a:solidFill>
                <a:effectLst/>
                <a:uLnTx/>
                <a:uFillTx/>
                <a:cs typeface="Arial" charset="0"/>
              </a:rPr>
              <a:t>Salmonella</a:t>
            </a:r>
            <a:r>
              <a:rPr kumimoji="0" lang="en-US" sz="2000" b="0" i="0" u="none" strike="noStrike" kern="1200" cap="none" spc="0" normalizeH="0" baseline="0" noProof="0" dirty="0" smtClean="0">
                <a:ln>
                  <a:noFill/>
                </a:ln>
                <a:solidFill>
                  <a:prstClr val="black"/>
                </a:solidFill>
                <a:effectLst/>
                <a:uLnTx/>
                <a:uFillTx/>
                <a:cs typeface="Arial" charset="0"/>
              </a:rPr>
              <a:t> cultured from the stool specimens of all cases.</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lang="en-US" sz="2000" b="0" dirty="0" smtClean="0">
                <a:solidFill>
                  <a:prstClr val="black"/>
                </a:solidFill>
                <a:cs typeface="Arial" charset="0"/>
              </a:rPr>
              <a:t>Salmonella</a:t>
            </a:r>
            <a:r>
              <a:rPr lang="en-US" sz="2000" b="0" i="0" dirty="0" smtClean="0">
                <a:solidFill>
                  <a:prstClr val="black"/>
                </a:solidFill>
                <a:cs typeface="Arial" charset="0"/>
              </a:rPr>
              <a:t> Vejle.</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cs typeface="Arial" charset="0"/>
              </a:rPr>
              <a:t>Five isolates available for whole-genome sequencing analysis.</a:t>
            </a:r>
            <a:endParaRPr kumimoji="0" lang="en-US" sz="2000" b="0" i="1" u="none" strike="noStrike" kern="1200" cap="none" spc="0" normalizeH="0" baseline="0" noProof="0" dirty="0">
              <a:ln>
                <a:noFill/>
              </a:ln>
              <a:solidFill>
                <a:srgbClr val="C00000"/>
              </a:solidFill>
              <a:effectLst/>
              <a:uLnTx/>
              <a:uFillTx/>
              <a:cs typeface="Arial" charset="0"/>
            </a:endParaRPr>
          </a:p>
        </p:txBody>
      </p:sp>
    </p:spTree>
    <p:extLst>
      <p:ext uri="{BB962C8B-B14F-4D97-AF65-F5344CB8AC3E}">
        <p14:creationId xmlns:p14="http://schemas.microsoft.com/office/powerpoint/2010/main" val="3740150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179512" y="260648"/>
            <a:ext cx="7720115" cy="492443"/>
          </a:xfrm>
          <a:prstGeom prst="rect">
            <a:avLst/>
          </a:prstGeom>
          <a:noFill/>
          <a:ln w="9525">
            <a:noFill/>
            <a:miter lim="800000"/>
            <a:headEnd/>
            <a:tailEnd/>
          </a:ln>
        </p:spPr>
        <p:txBody>
          <a:bodyPr wrap="square">
            <a:spAutoFit/>
          </a:bodyPr>
          <a:lstStyle/>
          <a:p>
            <a:pPr marL="0" marR="0" lvl="0" indent="0" algn="l" defTabSz="914400" rtl="0" eaLnBrk="1" fontAlgn="base" latinLnBrk="0" hangingPunct="1">
              <a:lnSpc>
                <a:spcPct val="100000"/>
              </a:lnSpc>
              <a:spcBef>
                <a:spcPts val="600"/>
              </a:spcBef>
              <a:spcAft>
                <a:spcPct val="0"/>
              </a:spcAft>
              <a:buClrTx/>
              <a:buSzTx/>
              <a:buFontTx/>
              <a:buNone/>
              <a:tabLst/>
              <a:defRPr/>
            </a:pPr>
            <a:r>
              <a:rPr kumimoji="0" lang="en-US" sz="2600" b="0" i="0" u="none" strike="noStrike" kern="1200" cap="none" spc="0" normalizeH="0" baseline="0" noProof="0" dirty="0" smtClean="0">
                <a:ln>
                  <a:noFill/>
                </a:ln>
                <a:solidFill>
                  <a:srgbClr val="333399"/>
                </a:solidFill>
                <a:effectLst/>
                <a:uLnTx/>
                <a:uFillTx/>
                <a:latin typeface="Times New Roman" pitchFamily="18" charset="0"/>
                <a:ea typeface="+mn-ea"/>
                <a:cs typeface="Arial" charset="0"/>
              </a:rPr>
              <a:t>Whole-genome sequencing (WGS) analysis</a:t>
            </a:r>
            <a:endParaRPr kumimoji="0" lang="en-US" sz="2600" b="1" i="0" u="none" strike="noStrike" kern="1200" cap="none" spc="0" normalizeH="0" baseline="0" noProof="0" dirty="0">
              <a:ln>
                <a:noFill/>
              </a:ln>
              <a:solidFill>
                <a:srgbClr val="333399"/>
              </a:solidFill>
              <a:effectLst/>
              <a:uLnTx/>
              <a:uFillTx/>
              <a:latin typeface="Times New Roman" pitchFamily="18" charset="0"/>
              <a:ea typeface="+mn-ea"/>
              <a:cs typeface="Arial" charset="0"/>
            </a:endParaRPr>
          </a:p>
        </p:txBody>
      </p:sp>
      <p:sp>
        <p:nvSpPr>
          <p:cNvPr id="5" name="Text Box 3"/>
          <p:cNvSpPr txBox="1">
            <a:spLocks noChangeArrowheads="1"/>
          </p:cNvSpPr>
          <p:nvPr/>
        </p:nvSpPr>
        <p:spPr bwMode="auto">
          <a:xfrm>
            <a:off x="194772" y="1124744"/>
            <a:ext cx="8892480" cy="1477328"/>
          </a:xfrm>
          <a:prstGeom prst="rect">
            <a:avLst/>
          </a:prstGeom>
          <a:noFill/>
          <a:ln w="9525">
            <a:noFill/>
            <a:miter lim="800000"/>
            <a:headEnd/>
            <a:tailEnd/>
          </a:ln>
        </p:spPr>
        <p:txBody>
          <a:bodyPr wrap="square">
            <a:spAutoFit/>
          </a:bodyPr>
          <a:lstStyle/>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cs typeface="Arial" charset="0"/>
              </a:rPr>
              <a:t>Five isolates were further investigated using WGS.</a:t>
            </a:r>
          </a:p>
          <a:p>
            <a:pPr marL="285750" marR="0" lvl="0" indent="-285750" algn="l" defTabSz="914400" rtl="0" eaLnBrk="1" fontAlgn="base" latinLnBrk="0" hangingPunct="1">
              <a:lnSpc>
                <a:spcPct val="100000"/>
              </a:lnSpc>
              <a:spcBef>
                <a:spcPct val="5000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cs typeface="Arial" charset="0"/>
              </a:rPr>
              <a:t>Illumina NextSeq technology.</a:t>
            </a:r>
          </a:p>
          <a:p>
            <a:pPr marL="285750" indent="-285750" algn="l">
              <a:spcBef>
                <a:spcPct val="50000"/>
              </a:spcBef>
              <a:buFont typeface="Arial" panose="020B0604020202020204" pitchFamily="34" charset="0"/>
              <a:buChar char="•"/>
              <a:defRPr/>
            </a:pPr>
            <a:r>
              <a:rPr lang="en-US" sz="1800" b="0" i="0" dirty="0" smtClean="0">
                <a:solidFill>
                  <a:prstClr val="black"/>
                </a:solidFill>
                <a:cs typeface="Arial" charset="0"/>
              </a:rPr>
              <a:t>Sequencing data were uploaded </a:t>
            </a:r>
            <a:r>
              <a:rPr lang="en-ZA" sz="1800" b="0" i="0" dirty="0" smtClean="0"/>
              <a:t>the </a:t>
            </a:r>
            <a:r>
              <a:rPr lang="en-ZA" sz="1800" b="0" i="0" dirty="0"/>
              <a:t>EnteroBase platform (http://enterobase.warwick.ac.uk/species/index/senterica</a:t>
            </a:r>
            <a:r>
              <a:rPr lang="en-ZA" sz="1800" b="0" i="0" dirty="0" smtClean="0"/>
              <a:t>).</a:t>
            </a:r>
            <a:endParaRPr kumimoji="0" lang="en-US" sz="1800" b="0" i="0" u="none" strike="noStrike" kern="1200" cap="none" spc="0" normalizeH="0" baseline="0" noProof="0" dirty="0">
              <a:ln>
                <a:noFill/>
              </a:ln>
              <a:solidFill>
                <a:srgbClr val="C00000"/>
              </a:solidFill>
              <a:effectLst/>
              <a:uLnTx/>
              <a:uFillTx/>
              <a:cs typeface="Arial" charset="0"/>
            </a:endParaRPr>
          </a:p>
        </p:txBody>
      </p:sp>
      <p:sp>
        <p:nvSpPr>
          <p:cNvPr id="4" name="Text Box 3"/>
          <p:cNvSpPr txBox="1">
            <a:spLocks noChangeArrowheads="1"/>
          </p:cNvSpPr>
          <p:nvPr/>
        </p:nvSpPr>
        <p:spPr bwMode="auto">
          <a:xfrm>
            <a:off x="179512" y="3070408"/>
            <a:ext cx="8892480" cy="2446824"/>
          </a:xfrm>
          <a:prstGeom prst="rect">
            <a:avLst/>
          </a:prstGeom>
          <a:noFill/>
          <a:ln w="9525">
            <a:noFill/>
            <a:miter lim="800000"/>
            <a:headEnd/>
            <a:tailEnd/>
          </a:ln>
        </p:spPr>
        <p:txBody>
          <a:bodyPr wrap="square">
            <a:spAutoFit/>
          </a:bodyPr>
          <a:lstStyle/>
          <a:p>
            <a:pPr marL="457200" indent="-457200" algn="l">
              <a:spcBef>
                <a:spcPct val="50000"/>
              </a:spcBef>
              <a:buFont typeface="+mj-lt"/>
              <a:buAutoNum type="arabicPeriod"/>
              <a:defRPr/>
            </a:pPr>
            <a:r>
              <a:rPr lang="en-ZA" sz="1800" b="0" i="0" dirty="0" smtClean="0"/>
              <a:t>Open </a:t>
            </a:r>
            <a:r>
              <a:rPr lang="en-ZA" sz="1800" b="0" i="0" dirty="0"/>
              <a:t>the EnteroBase platform (http://enterobase.warwick.ac.uk/species/index/senterica) and register yourself as a user. </a:t>
            </a:r>
            <a:r>
              <a:rPr lang="en-ZA" sz="1800" b="0" i="0" dirty="0" smtClean="0"/>
              <a:t>Now ‘Log </a:t>
            </a:r>
            <a:r>
              <a:rPr lang="en-ZA" sz="1800" b="0" i="0" dirty="0"/>
              <a:t>in’ to the platform</a:t>
            </a:r>
            <a:r>
              <a:rPr lang="en-ZA" sz="1800" b="0" i="0" dirty="0" smtClean="0"/>
              <a:t>.</a:t>
            </a:r>
          </a:p>
          <a:p>
            <a:pPr marL="457200" indent="-457200" algn="l">
              <a:spcBef>
                <a:spcPct val="50000"/>
              </a:spcBef>
              <a:buFont typeface="+mj-lt"/>
              <a:buAutoNum type="arabicPeriod"/>
              <a:defRPr/>
            </a:pPr>
            <a:r>
              <a:rPr lang="en-ZA" sz="1800" b="0" i="0" dirty="0" smtClean="0"/>
              <a:t>Perform the following steps.</a:t>
            </a:r>
          </a:p>
          <a:p>
            <a:pPr marL="457200" indent="-457200" algn="l">
              <a:spcBef>
                <a:spcPct val="50000"/>
              </a:spcBef>
              <a:buFont typeface="+mj-lt"/>
              <a:buAutoNum type="arabicPeriod"/>
              <a:defRPr/>
            </a:pPr>
            <a:r>
              <a:rPr lang="en-ZA" sz="1800" b="0" i="0" dirty="0" smtClean="0"/>
              <a:t>Click on ‘Search Strains’ to open the search box. Under ‘Strain metadata’, search the database as follows: </a:t>
            </a:r>
            <a:r>
              <a:rPr lang="en-ZA" sz="1800" b="0" i="0" u="sng" dirty="0"/>
              <a:t>Country</a:t>
            </a:r>
            <a:r>
              <a:rPr lang="en-ZA" sz="1800" b="0" i="0" dirty="0"/>
              <a:t> </a:t>
            </a:r>
            <a:r>
              <a:rPr lang="en-ZA" sz="1800" b="0" i="0" dirty="0" smtClean="0"/>
              <a:t>equals </a:t>
            </a:r>
            <a:r>
              <a:rPr lang="en-ZA" sz="1800" b="0" i="0" dirty="0"/>
              <a:t>‘South Africa</a:t>
            </a:r>
            <a:r>
              <a:rPr lang="en-ZA" sz="1800" b="0" i="0" dirty="0" smtClean="0"/>
              <a:t>’ AND </a:t>
            </a:r>
            <a:r>
              <a:rPr lang="en-ZA" sz="1800" b="0" i="0" u="sng" dirty="0" smtClean="0"/>
              <a:t>Serovar</a:t>
            </a:r>
            <a:r>
              <a:rPr lang="en-ZA" sz="1800" b="0" i="0" dirty="0" smtClean="0"/>
              <a:t> equals ‘</a:t>
            </a:r>
            <a:r>
              <a:rPr lang="en-ZA" sz="1800" b="0" i="0" dirty="0"/>
              <a:t>Vejle’ AND </a:t>
            </a:r>
            <a:r>
              <a:rPr lang="en-ZA" sz="1800" b="0" i="0" u="sng" dirty="0" smtClean="0"/>
              <a:t>Collection Year</a:t>
            </a:r>
            <a:r>
              <a:rPr lang="en-ZA" sz="1800" b="0" dirty="0" smtClean="0"/>
              <a:t> </a:t>
            </a:r>
            <a:r>
              <a:rPr lang="en-ZA" sz="1800" b="0" i="0" dirty="0" smtClean="0"/>
              <a:t>equals ‘2020’ </a:t>
            </a:r>
            <a:r>
              <a:rPr lang="en-ZA" sz="1800" b="0" i="0" dirty="0"/>
              <a:t>AND </a:t>
            </a:r>
            <a:r>
              <a:rPr lang="en-ZA" sz="1800" b="0" i="0" u="sng" dirty="0"/>
              <a:t>Collection </a:t>
            </a:r>
            <a:r>
              <a:rPr lang="en-ZA" sz="1800" b="0" i="0" u="sng" dirty="0" smtClean="0"/>
              <a:t>month</a:t>
            </a:r>
            <a:r>
              <a:rPr lang="en-ZA" sz="1800" b="0" i="0" dirty="0" smtClean="0"/>
              <a:t> equals ‘9’. Click submit.</a:t>
            </a:r>
          </a:p>
          <a:p>
            <a:pPr marL="457200" indent="-457200" algn="l">
              <a:spcBef>
                <a:spcPct val="50000"/>
              </a:spcBef>
              <a:buFont typeface="+mj-lt"/>
              <a:buAutoNum type="arabicPeriod"/>
              <a:defRPr/>
            </a:pPr>
            <a:r>
              <a:rPr lang="en-ZA" sz="1800" b="0" i="0" dirty="0" smtClean="0"/>
              <a:t>How many isolates have been found?</a:t>
            </a:r>
            <a:endParaRPr kumimoji="0" lang="en-US" sz="1800" b="0" i="0" u="none" strike="noStrike" kern="1200" cap="none" spc="0" normalizeH="0" baseline="0" noProof="0" dirty="0">
              <a:ln>
                <a:noFill/>
              </a:ln>
              <a:solidFill>
                <a:srgbClr val="C00000"/>
              </a:solidFill>
              <a:effectLst/>
              <a:uLnTx/>
              <a:uFillTx/>
              <a:cs typeface="Arial" charset="0"/>
            </a:endParaRPr>
          </a:p>
        </p:txBody>
      </p:sp>
    </p:spTree>
    <p:extLst>
      <p:ext uri="{BB962C8B-B14F-4D97-AF65-F5344CB8AC3E}">
        <p14:creationId xmlns:p14="http://schemas.microsoft.com/office/powerpoint/2010/main" val="4195056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512" y="44624"/>
            <a:ext cx="8892480" cy="4939814"/>
          </a:xfrm>
          <a:prstGeom prst="rect">
            <a:avLst/>
          </a:prstGeom>
          <a:noFill/>
          <a:ln w="9525">
            <a:noFill/>
            <a:miter lim="800000"/>
            <a:headEnd/>
            <a:tailEnd/>
          </a:ln>
        </p:spPr>
        <p:txBody>
          <a:bodyPr wrap="square">
            <a:spAutoFit/>
          </a:bodyPr>
          <a:lstStyle/>
          <a:p>
            <a:pPr marL="457200" indent="-457200" algn="l">
              <a:spcBef>
                <a:spcPct val="50000"/>
              </a:spcBef>
              <a:buFont typeface="+mj-lt"/>
              <a:buAutoNum type="arabicPeriod" startAt="5"/>
              <a:defRPr/>
            </a:pPr>
            <a:r>
              <a:rPr lang="en-ZA" sz="1800" b="0" i="0" dirty="0" smtClean="0"/>
              <a:t>Review the ‘Experimental Data’ found for the isolates.</a:t>
            </a:r>
          </a:p>
          <a:p>
            <a:pPr marL="457200" indent="-457200" algn="l">
              <a:spcBef>
                <a:spcPct val="50000"/>
              </a:spcBef>
              <a:buFont typeface="+mj-lt"/>
              <a:buAutoNum type="arabicPeriod" startAt="5"/>
              <a:defRPr/>
            </a:pPr>
            <a:r>
              <a:rPr lang="en-ZA" sz="1800" b="0" i="0" dirty="0"/>
              <a:t>Under the ‘Experimental Data</a:t>
            </a:r>
            <a:r>
              <a:rPr lang="en-ZA" sz="1800" b="0" i="0" dirty="0" smtClean="0"/>
              <a:t>’, open the ‘Serotype’ data output for the isolates - do results concur with the serovar data we uploaded in our ‘Strain meta data’?</a:t>
            </a:r>
          </a:p>
          <a:p>
            <a:pPr marL="457200" indent="-457200" algn="l">
              <a:spcBef>
                <a:spcPct val="50000"/>
              </a:spcBef>
              <a:buFont typeface="+mj-lt"/>
              <a:buAutoNum type="arabicPeriod" startAt="5"/>
              <a:defRPr/>
            </a:pPr>
            <a:r>
              <a:rPr lang="en-ZA" sz="1800" b="0" i="0" dirty="0"/>
              <a:t>Under the ‘Experimental Data’, </a:t>
            </a:r>
            <a:r>
              <a:rPr lang="en-ZA" sz="1800" b="0" i="0" dirty="0" smtClean="0"/>
              <a:t>open the ‘7-gene MLST’ data output. What is the MLST subtype number for these isolates?</a:t>
            </a:r>
          </a:p>
          <a:p>
            <a:pPr marL="457200" indent="-457200" algn="l">
              <a:spcBef>
                <a:spcPct val="50000"/>
              </a:spcBef>
              <a:buFont typeface="+mj-lt"/>
              <a:buAutoNum type="arabicPeriod" startAt="5"/>
              <a:defRPr/>
            </a:pPr>
            <a:r>
              <a:rPr lang="en-ZA" sz="1800" b="0" i="0" dirty="0"/>
              <a:t>Under the ‘Experimental Data’, </a:t>
            </a:r>
            <a:r>
              <a:rPr lang="en-ZA" sz="1800" b="0" i="0" dirty="0" smtClean="0"/>
              <a:t>open the ‘cgMLST V2’ data </a:t>
            </a:r>
            <a:r>
              <a:rPr lang="en-ZA" sz="1800" b="0" i="0" dirty="0"/>
              <a:t>output</a:t>
            </a:r>
            <a:r>
              <a:rPr lang="en-ZA" sz="1800" b="0" i="0" dirty="0" smtClean="0"/>
              <a:t>.</a:t>
            </a:r>
          </a:p>
          <a:p>
            <a:pPr marL="457200" indent="-457200" algn="l">
              <a:spcBef>
                <a:spcPct val="50000"/>
              </a:spcBef>
              <a:buFont typeface="+mj-lt"/>
              <a:buAutoNum type="arabicPeriod" startAt="5"/>
              <a:defRPr/>
            </a:pPr>
            <a:r>
              <a:rPr lang="en-ZA" sz="1800" b="0" i="0" dirty="0" smtClean="0"/>
              <a:t>Create a ‘MLST GrapeTree’ using the ‘MSTree V2’ algorithm.</a:t>
            </a:r>
          </a:p>
          <a:p>
            <a:pPr marL="457200" indent="-457200" algn="l">
              <a:spcBef>
                <a:spcPct val="50000"/>
              </a:spcBef>
              <a:buFont typeface="+mj-lt"/>
              <a:buAutoNum type="arabicPeriod" startAt="5"/>
              <a:defRPr/>
            </a:pPr>
            <a:r>
              <a:rPr lang="en-ZA" sz="1800" b="0" i="0" dirty="0"/>
              <a:t>Review the </a:t>
            </a:r>
            <a:r>
              <a:rPr lang="en-ZA" sz="1800" b="0" i="0" dirty="0" smtClean="0"/>
              <a:t>‘GrapeTree’ and comment on the genetic relatedness of the outbreak isolates - how many allele differences occur among the isolates? - would you consider our outbreak isolates to be highly related?</a:t>
            </a:r>
          </a:p>
          <a:p>
            <a:pPr marL="457200" indent="-457200" algn="l">
              <a:spcBef>
                <a:spcPct val="50000"/>
              </a:spcBef>
              <a:buFont typeface="+mj-lt"/>
              <a:buAutoNum type="arabicPeriod" startAt="5"/>
              <a:defRPr/>
            </a:pPr>
            <a:r>
              <a:rPr lang="en-ZA" sz="1800" b="0" i="0" dirty="0" smtClean="0"/>
              <a:t>Go back to the table showing all the data for the isolates.</a:t>
            </a:r>
          </a:p>
          <a:p>
            <a:pPr marL="457200" indent="-457200" algn="l">
              <a:spcBef>
                <a:spcPct val="50000"/>
              </a:spcBef>
              <a:buFont typeface="+mj-lt"/>
              <a:buAutoNum type="arabicPeriod" startAt="5"/>
              <a:defRPr/>
            </a:pPr>
            <a:r>
              <a:rPr lang="en-ZA" sz="1800" b="0" i="0" dirty="0" smtClean="0"/>
              <a:t>Using the cgMLST data, select one of our outbreak isolates and right-click on the ST column for the isolate, and search for nearest/closest matches in the database - with </a:t>
            </a:r>
            <a:r>
              <a:rPr lang="en-ZA" sz="1800" b="0" i="0" dirty="0"/>
              <a:t>the ‘Max Number MisMatches’ set to </a:t>
            </a:r>
            <a:r>
              <a:rPr lang="en-ZA" sz="1800" b="0" i="0" dirty="0" smtClean="0"/>
              <a:t>‘1600’ (this was demonstrated in my presentation).</a:t>
            </a:r>
            <a:endParaRPr kumimoji="0" lang="en-US" sz="1800" b="0" i="0" u="none" strike="noStrike" kern="1200" cap="none" spc="0" normalizeH="0" baseline="0" noProof="0" dirty="0">
              <a:ln>
                <a:noFill/>
              </a:ln>
              <a:solidFill>
                <a:srgbClr val="C00000"/>
              </a:solidFill>
              <a:effectLst/>
              <a:uLnTx/>
              <a:uFillTx/>
              <a:cs typeface="Arial"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4941168"/>
            <a:ext cx="2088232" cy="1877869"/>
          </a:xfrm>
          <a:prstGeom prst="rect">
            <a:avLst/>
          </a:prstGeom>
        </p:spPr>
      </p:pic>
    </p:spTree>
    <p:extLst>
      <p:ext uri="{BB962C8B-B14F-4D97-AF65-F5344CB8AC3E}">
        <p14:creationId xmlns:p14="http://schemas.microsoft.com/office/powerpoint/2010/main" val="2267874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179512" y="44624"/>
            <a:ext cx="8892480" cy="4385816"/>
          </a:xfrm>
          <a:prstGeom prst="rect">
            <a:avLst/>
          </a:prstGeom>
          <a:noFill/>
          <a:ln w="9525">
            <a:noFill/>
            <a:miter lim="800000"/>
            <a:headEnd/>
            <a:tailEnd/>
          </a:ln>
        </p:spPr>
        <p:txBody>
          <a:bodyPr wrap="square">
            <a:spAutoFit/>
          </a:bodyPr>
          <a:lstStyle/>
          <a:p>
            <a:pPr marL="342900" indent="-342900" algn="l">
              <a:spcBef>
                <a:spcPct val="50000"/>
              </a:spcBef>
              <a:buFont typeface="+mj-lt"/>
              <a:buAutoNum type="arabicPeriod" startAt="13"/>
              <a:defRPr/>
            </a:pPr>
            <a:r>
              <a:rPr lang="en-ZA" sz="1800" b="0" i="0" dirty="0" smtClean="0"/>
              <a:t>Review </a:t>
            </a:r>
            <a:r>
              <a:rPr lang="en-ZA" sz="1800" b="0" i="0" dirty="0"/>
              <a:t>output results</a:t>
            </a:r>
            <a:r>
              <a:rPr lang="en-ZA" sz="1800" b="0" i="0" dirty="0" smtClean="0"/>
              <a:t>.</a:t>
            </a:r>
          </a:p>
          <a:p>
            <a:pPr marL="342900" indent="-342900" algn="l">
              <a:spcBef>
                <a:spcPct val="50000"/>
              </a:spcBef>
              <a:buFont typeface="+mj-lt"/>
              <a:buAutoNum type="arabicPeriod" startAt="13"/>
              <a:defRPr/>
            </a:pPr>
            <a:r>
              <a:rPr lang="en-ZA" sz="1800" b="0" i="0" dirty="0" smtClean="0"/>
              <a:t>How many isolates did your search return?</a:t>
            </a:r>
          </a:p>
          <a:p>
            <a:pPr marL="342900" indent="-342900" algn="l">
              <a:spcBef>
                <a:spcPct val="50000"/>
              </a:spcBef>
              <a:buFont typeface="+mj-lt"/>
              <a:buAutoNum type="arabicPeriod" startAt="13"/>
              <a:defRPr/>
            </a:pPr>
            <a:r>
              <a:rPr lang="en-ZA" sz="1800" b="0" i="0" dirty="0" smtClean="0"/>
              <a:t>Review </a:t>
            </a:r>
            <a:r>
              <a:rPr lang="en-ZA" sz="1800" b="0" i="0" dirty="0"/>
              <a:t>the nearest </a:t>
            </a:r>
            <a:r>
              <a:rPr lang="en-ZA" sz="1800" b="0" i="0" dirty="0" smtClean="0"/>
              <a:t>isolates to our ‘outbreak cluster’ </a:t>
            </a:r>
            <a:r>
              <a:rPr lang="en-ZA" sz="1800" b="0" i="0" dirty="0"/>
              <a:t>by clicking on the ‘differences’ </a:t>
            </a:r>
            <a:r>
              <a:rPr lang="en-ZA" sz="1800" b="0" i="0" dirty="0" smtClean="0"/>
              <a:t>column and listing isolates from the smallest to largest number. Our outbreak cluster should now be on top of the list. Are there any identical or near matches to our ‘outbreak cluster’ in the same timeline (September 2020)? Which isolate is the closest match to our ‘outbreak cluster’, from which country was it isolated and by how many allele differences is it different to our ‘outbreak cluster’?</a:t>
            </a:r>
          </a:p>
          <a:p>
            <a:pPr marL="342900" indent="-342900" algn="l">
              <a:spcBef>
                <a:spcPct val="50000"/>
              </a:spcBef>
              <a:buFont typeface="+mj-lt"/>
              <a:buAutoNum type="arabicPeriod" startAt="13"/>
              <a:defRPr/>
            </a:pPr>
            <a:r>
              <a:rPr lang="en-ZA" sz="1800" b="0" i="0" dirty="0" smtClean="0"/>
              <a:t>Create </a:t>
            </a:r>
            <a:r>
              <a:rPr lang="en-ZA" sz="1800" b="0" i="0" dirty="0"/>
              <a:t>a ‘MLST GrapeTree’ </a:t>
            </a:r>
            <a:r>
              <a:rPr lang="en-ZA" sz="1800" b="0" i="0" dirty="0" smtClean="0"/>
              <a:t>of all the isolates using </a:t>
            </a:r>
            <a:r>
              <a:rPr lang="en-ZA" sz="1800" b="0" i="0" dirty="0"/>
              <a:t>the ‘MSTree V2’ algorithm.</a:t>
            </a:r>
          </a:p>
          <a:p>
            <a:pPr marL="342900" indent="-342900" algn="l">
              <a:spcBef>
                <a:spcPct val="50000"/>
              </a:spcBef>
              <a:buFont typeface="+mj-lt"/>
              <a:buAutoNum type="arabicPeriod" startAt="13"/>
              <a:defRPr/>
            </a:pPr>
            <a:r>
              <a:rPr lang="en-ZA" sz="1800" b="0" i="0" dirty="0"/>
              <a:t>Review the ‘GrapeTree</a:t>
            </a:r>
            <a:r>
              <a:rPr lang="en-ZA" sz="1800" b="0" i="0" dirty="0" smtClean="0"/>
              <a:t>’ to visualize the data. Colour the nodes by ‘country’.</a:t>
            </a:r>
          </a:p>
          <a:p>
            <a:pPr marL="342900" indent="-342900" algn="l">
              <a:spcBef>
                <a:spcPct val="50000"/>
              </a:spcBef>
              <a:buFont typeface="+mj-lt"/>
              <a:buAutoNum type="arabicPeriod" startAt="13"/>
              <a:defRPr/>
            </a:pPr>
            <a:r>
              <a:rPr kumimoji="0" lang="en-US" sz="1800" b="0" i="0" u="none" strike="noStrike" kern="1200" cap="none" spc="0" normalizeH="0" baseline="0" noProof="0" dirty="0" smtClean="0">
                <a:ln>
                  <a:noFill/>
                </a:ln>
                <a:effectLst/>
                <a:uLnTx/>
                <a:uFillTx/>
                <a:cs typeface="Arial" charset="0"/>
              </a:rPr>
              <a:t>Would you consider </a:t>
            </a:r>
            <a:r>
              <a:rPr lang="en-US" sz="1800" b="0" dirty="0">
                <a:solidFill>
                  <a:prstClr val="black"/>
                </a:solidFill>
                <a:cs typeface="Arial" charset="0"/>
              </a:rPr>
              <a:t>Salmonella</a:t>
            </a:r>
            <a:r>
              <a:rPr lang="en-US" sz="1800" b="0" i="0" dirty="0">
                <a:solidFill>
                  <a:prstClr val="black"/>
                </a:solidFill>
                <a:cs typeface="Arial" charset="0"/>
              </a:rPr>
              <a:t> </a:t>
            </a:r>
            <a:r>
              <a:rPr lang="en-US" sz="1800" b="0" i="0" dirty="0" smtClean="0">
                <a:solidFill>
                  <a:prstClr val="black"/>
                </a:solidFill>
                <a:cs typeface="Arial" charset="0"/>
              </a:rPr>
              <a:t>Vejle to be a </a:t>
            </a:r>
            <a:r>
              <a:rPr lang="en-US" sz="1800" b="0" dirty="0" smtClean="0">
                <a:solidFill>
                  <a:prstClr val="black"/>
                </a:solidFill>
                <a:cs typeface="Arial" charset="0"/>
              </a:rPr>
              <a:t>Salmonella</a:t>
            </a:r>
            <a:r>
              <a:rPr lang="en-US" sz="1800" b="0" i="0" dirty="0" smtClean="0">
                <a:solidFill>
                  <a:prstClr val="black"/>
                </a:solidFill>
                <a:cs typeface="Arial" charset="0"/>
              </a:rPr>
              <a:t> serotype that is commonly isolated worldwide and is therefore well represented (by thousands of entries) in the EnteroBase database OR is </a:t>
            </a:r>
            <a:r>
              <a:rPr lang="en-US" sz="1800" b="0" dirty="0">
                <a:solidFill>
                  <a:prstClr val="black"/>
                </a:solidFill>
                <a:cs typeface="Arial" charset="0"/>
              </a:rPr>
              <a:t>Salmonella</a:t>
            </a:r>
            <a:r>
              <a:rPr lang="en-US" sz="1800" b="0" i="0" dirty="0">
                <a:solidFill>
                  <a:prstClr val="black"/>
                </a:solidFill>
                <a:cs typeface="Arial" charset="0"/>
              </a:rPr>
              <a:t> Vejle </a:t>
            </a:r>
            <a:r>
              <a:rPr lang="en-US" sz="1800" b="0" i="0" dirty="0" smtClean="0">
                <a:solidFill>
                  <a:prstClr val="black"/>
                </a:solidFill>
                <a:cs typeface="Arial" charset="0"/>
              </a:rPr>
              <a:t>rarely reported in the database</a:t>
            </a:r>
            <a:r>
              <a:rPr lang="en-US" sz="1800" b="0" i="0" dirty="0">
                <a:cs typeface="Arial" charset="0"/>
              </a:rPr>
              <a:t>.</a:t>
            </a:r>
            <a:endParaRPr kumimoji="0" lang="en-US" sz="1800" b="0" i="0" u="none" strike="noStrike" kern="1200" cap="none" spc="0" normalizeH="0" baseline="0" noProof="0" dirty="0">
              <a:ln>
                <a:noFill/>
              </a:ln>
              <a:effectLst/>
              <a:uLnTx/>
              <a:uFillTx/>
              <a:cs typeface="Arial" charset="0"/>
            </a:endParaRPr>
          </a:p>
        </p:txBody>
      </p:sp>
    </p:spTree>
    <p:extLst>
      <p:ext uri="{BB962C8B-B14F-4D97-AF65-F5344CB8AC3E}">
        <p14:creationId xmlns:p14="http://schemas.microsoft.com/office/powerpoint/2010/main" val="1365452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30024EF7E458418616A84D1F4275EC" ma:contentTypeVersion="0" ma:contentTypeDescription="Create a new document." ma:contentTypeScope="" ma:versionID="5d69241b16cda48341148cd044facf5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7DBE80-FEA1-46B5-905A-C3DF7435B4DC}">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D1C7630-66FA-488A-83D6-696F7DB101D3}">
  <ds:schemaRefs>
    <ds:schemaRef ds:uri="http://schemas.microsoft.com/sharepoint/v3/contenttype/forms"/>
  </ds:schemaRefs>
</ds:datastoreItem>
</file>

<file path=customXml/itemProps3.xml><?xml version="1.0" encoding="utf-8"?>
<ds:datastoreItem xmlns:ds="http://schemas.openxmlformats.org/officeDocument/2006/customXml" ds:itemID="{2C22836A-408C-448D-B214-3089D11FA5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C:\WINDOWS\Application Data\Microsoft\Templates\Anthony.pot</Template>
  <TotalTime>15732</TotalTime>
  <Words>585</Words>
  <Application>Microsoft Office PowerPoint</Application>
  <PresentationFormat>On-screen Show (4:3)</PresentationFormat>
  <Paragraphs>32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Times New Roman</vt:lpstr>
      <vt:lpstr>Office Theme</vt:lpstr>
      <vt:lpstr>PowerPoint Presentation</vt:lpstr>
      <vt:lpstr>PowerPoint Presentation</vt:lpstr>
      <vt:lpstr>PowerPoint Presentation</vt:lpstr>
      <vt:lpstr>PowerPoint Presentation</vt:lpstr>
    </vt:vector>
  </TitlesOfParts>
  <Company>SAMIR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Smith</dc:creator>
  <cp:lastModifiedBy>Pernille Nilsson</cp:lastModifiedBy>
  <cp:revision>1330</cp:revision>
  <cp:lastPrinted>2021-03-25T07:21:07Z</cp:lastPrinted>
  <dcterms:created xsi:type="dcterms:W3CDTF">2001-06-25T10:41:30Z</dcterms:created>
  <dcterms:modified xsi:type="dcterms:W3CDTF">2021-03-25T10:34:32Z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0x0101005D30024EF7E458418616A84D1F4275EC</vt:lpwstr>
  </property>
</Properties>
</file>